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02" r:id="rId3"/>
    <p:sldId id="257" r:id="rId4"/>
    <p:sldId id="258" r:id="rId5"/>
    <p:sldId id="259" r:id="rId6"/>
    <p:sldId id="319" r:id="rId7"/>
    <p:sldId id="260" r:id="rId8"/>
    <p:sldId id="261" r:id="rId9"/>
    <p:sldId id="262" r:id="rId10"/>
    <p:sldId id="263" r:id="rId11"/>
    <p:sldId id="264" r:id="rId12"/>
    <p:sldId id="301" r:id="rId13"/>
    <p:sldId id="265" r:id="rId14"/>
    <p:sldId id="266" r:id="rId15"/>
    <p:sldId id="267" r:id="rId16"/>
    <p:sldId id="268" r:id="rId17"/>
    <p:sldId id="269" r:id="rId18"/>
    <p:sldId id="270" r:id="rId19"/>
    <p:sldId id="298" r:id="rId20"/>
    <p:sldId id="318" r:id="rId21"/>
    <p:sldId id="320" r:id="rId22"/>
    <p:sldId id="297" r:id="rId23"/>
    <p:sldId id="272" r:id="rId24"/>
    <p:sldId id="299" r:id="rId25"/>
    <p:sldId id="304" r:id="rId26"/>
    <p:sldId id="327" r:id="rId27"/>
    <p:sldId id="273" r:id="rId28"/>
    <p:sldId id="274" r:id="rId29"/>
    <p:sldId id="275" r:id="rId30"/>
    <p:sldId id="276" r:id="rId31"/>
    <p:sldId id="277" r:id="rId32"/>
    <p:sldId id="314" r:id="rId33"/>
    <p:sldId id="315" r:id="rId34"/>
    <p:sldId id="278" r:id="rId35"/>
    <p:sldId id="323" r:id="rId36"/>
    <p:sldId id="322" r:id="rId37"/>
    <p:sldId id="279" r:id="rId38"/>
    <p:sldId id="324" r:id="rId39"/>
    <p:sldId id="281" r:id="rId40"/>
    <p:sldId id="326" r:id="rId41"/>
    <p:sldId id="300" r:id="rId42"/>
    <p:sldId id="282" r:id="rId43"/>
    <p:sldId id="283" r:id="rId44"/>
    <p:sldId id="284" r:id="rId45"/>
    <p:sldId id="285" r:id="rId46"/>
    <p:sldId id="286" r:id="rId47"/>
    <p:sldId id="287" r:id="rId48"/>
    <p:sldId id="317" r:id="rId49"/>
    <p:sldId id="316" r:id="rId50"/>
    <p:sldId id="328" r:id="rId51"/>
    <p:sldId id="329" r:id="rId52"/>
    <p:sldId id="330" r:id="rId53"/>
    <p:sldId id="288" r:id="rId54"/>
    <p:sldId id="289" r:id="rId55"/>
    <p:sldId id="305" r:id="rId56"/>
    <p:sldId id="290" r:id="rId57"/>
    <p:sldId id="291" r:id="rId58"/>
    <p:sldId id="292" r:id="rId59"/>
    <p:sldId id="331" r:id="rId60"/>
    <p:sldId id="306" r:id="rId61"/>
    <p:sldId id="307" r:id="rId62"/>
    <p:sldId id="308" r:id="rId63"/>
    <p:sldId id="312" r:id="rId64"/>
    <p:sldId id="311" r:id="rId65"/>
    <p:sldId id="310" r:id="rId66"/>
    <p:sldId id="309" r:id="rId67"/>
    <p:sldId id="293" r:id="rId68"/>
    <p:sldId id="294" r:id="rId69"/>
    <p:sldId id="295" r:id="rId70"/>
    <p:sldId id="296" r:id="rId71"/>
    <p:sldId id="303" r:id="rId7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7" d="100"/>
          <a:sy n="77" d="100"/>
        </p:scale>
        <p:origin x="-1092" y="-9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33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3300"/>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10/6/2020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rgbClr val="0033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10/6/2020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10/6/2020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04494" y="1727200"/>
            <a:ext cx="8335010" cy="1244600"/>
          </a:xfrm>
          <a:prstGeom prst="rect">
            <a:avLst/>
          </a:prstGeom>
        </p:spPr>
        <p:txBody>
          <a:bodyPr wrap="square" lIns="0" tIns="0" rIns="0" bIns="0">
            <a:spAutoFit/>
          </a:bodyPr>
          <a:lstStyle>
            <a:lvl1pPr>
              <a:defRPr sz="4000" b="1" i="0">
                <a:solidFill>
                  <a:srgbClr val="003300"/>
                </a:solidFill>
                <a:latin typeface="Arial"/>
                <a:cs typeface="Arial"/>
              </a:defRPr>
            </a:lvl1pPr>
          </a:lstStyle>
          <a:p>
            <a:endParaRPr/>
          </a:p>
        </p:txBody>
      </p:sp>
      <p:sp>
        <p:nvSpPr>
          <p:cNvPr id="3" name="Holder 3"/>
          <p:cNvSpPr>
            <a:spLocks noGrp="1"/>
          </p:cNvSpPr>
          <p:nvPr>
            <p:ph type="body" idx="1"/>
          </p:nvPr>
        </p:nvSpPr>
        <p:spPr>
          <a:xfrm>
            <a:off x="245109" y="1257299"/>
            <a:ext cx="8244840" cy="459486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10/6/2020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5083175" marR="5080" indent="-1123950">
              <a:lnSpc>
                <a:spcPct val="100000"/>
              </a:lnSpc>
              <a:spcBef>
                <a:spcPts val="100"/>
              </a:spcBef>
            </a:pPr>
            <a:r>
              <a:rPr spc="-10" dirty="0"/>
              <a:t>Photosynthesis</a:t>
            </a:r>
            <a:r>
              <a:rPr spc="-95" dirty="0"/>
              <a:t> </a:t>
            </a:r>
            <a:r>
              <a:rPr spc="-10" dirty="0"/>
              <a:t>in  Higher</a:t>
            </a:r>
            <a:r>
              <a:rPr spc="-60" dirty="0"/>
              <a:t> </a:t>
            </a:r>
            <a:r>
              <a:rPr spc="-10" dirty="0"/>
              <a:t>plants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307085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3" name="object 3"/>
          <p:cNvSpPr txBox="1"/>
          <p:nvPr/>
        </p:nvSpPr>
        <p:spPr>
          <a:xfrm>
            <a:off x="510540" y="1273810"/>
            <a:ext cx="7865745" cy="4349750"/>
          </a:xfrm>
          <a:prstGeom prst="rect">
            <a:avLst/>
          </a:prstGeom>
        </p:spPr>
        <p:txBody>
          <a:bodyPr vert="horz" wrap="square" lIns="0" tIns="12065" rIns="0" bIns="0" rtlCol="0">
            <a:spAutoFit/>
          </a:bodyPr>
          <a:lstStyle/>
          <a:p>
            <a:pPr marL="381000" marR="220345" indent="-342900">
              <a:lnSpc>
                <a:spcPct val="139400"/>
              </a:lnSpc>
              <a:spcBef>
                <a:spcPts val="95"/>
              </a:spcBef>
              <a:buChar char="•"/>
              <a:tabLst>
                <a:tab pos="380365" algn="l"/>
                <a:tab pos="381000" algn="l"/>
              </a:tabLst>
            </a:pPr>
            <a:r>
              <a:rPr sz="2400" spc="-10" dirty="0">
                <a:latin typeface="Arial"/>
                <a:cs typeface="Arial"/>
              </a:rPr>
              <a:t>Cornelius van </a:t>
            </a:r>
            <a:r>
              <a:rPr sz="2400" spc="-5" dirty="0">
                <a:latin typeface="Arial"/>
                <a:cs typeface="Arial"/>
              </a:rPr>
              <a:t>Niel: He did experiment with purple and  green bacteria </a:t>
            </a:r>
            <a:r>
              <a:rPr sz="2400" spc="-10" dirty="0">
                <a:latin typeface="Arial"/>
                <a:cs typeface="Arial"/>
              </a:rPr>
              <a:t>and </a:t>
            </a:r>
            <a:r>
              <a:rPr sz="2400" spc="-5" dirty="0">
                <a:latin typeface="Arial"/>
                <a:cs typeface="Arial"/>
              </a:rPr>
              <a:t>demonstrated photosynthesis is </a:t>
            </a:r>
            <a:r>
              <a:rPr sz="2400" dirty="0">
                <a:latin typeface="Arial"/>
                <a:cs typeface="Arial"/>
              </a:rPr>
              <a:t>a  </a:t>
            </a:r>
            <a:r>
              <a:rPr sz="2400" spc="-10" dirty="0">
                <a:latin typeface="Arial"/>
                <a:cs typeface="Arial"/>
              </a:rPr>
              <a:t>light dependent</a:t>
            </a:r>
            <a:r>
              <a:rPr sz="2400" spc="5" dirty="0">
                <a:latin typeface="Arial"/>
                <a:cs typeface="Arial"/>
              </a:rPr>
              <a:t> </a:t>
            </a:r>
            <a:r>
              <a:rPr sz="2400" spc="-5" dirty="0">
                <a:latin typeface="Arial"/>
                <a:cs typeface="Arial"/>
              </a:rPr>
              <a:t>process</a:t>
            </a:r>
            <a:endParaRPr sz="2400">
              <a:latin typeface="Arial"/>
              <a:cs typeface="Arial"/>
            </a:endParaRPr>
          </a:p>
          <a:p>
            <a:pPr marL="381000" marR="43180">
              <a:lnSpc>
                <a:spcPct val="150600"/>
              </a:lnSpc>
              <a:spcBef>
                <a:spcPts val="459"/>
              </a:spcBef>
              <a:tabLst>
                <a:tab pos="3634740" algn="l"/>
              </a:tabLst>
            </a:pPr>
            <a:r>
              <a:rPr sz="2400" spc="-5" dirty="0">
                <a:latin typeface="Arial"/>
                <a:cs typeface="Arial"/>
              </a:rPr>
              <a:t>He </a:t>
            </a:r>
            <a:r>
              <a:rPr sz="2400" spc="-10" dirty="0">
                <a:latin typeface="Arial"/>
                <a:cs typeface="Arial"/>
              </a:rPr>
              <a:t>explained </a:t>
            </a:r>
            <a:r>
              <a:rPr sz="2400" spc="-5" dirty="0">
                <a:latin typeface="Arial"/>
                <a:cs typeface="Arial"/>
              </a:rPr>
              <a:t>hydrogen </a:t>
            </a:r>
            <a:r>
              <a:rPr sz="2400" dirty="0">
                <a:latin typeface="Arial"/>
                <a:cs typeface="Arial"/>
              </a:rPr>
              <a:t>from </a:t>
            </a:r>
            <a:r>
              <a:rPr sz="2400" spc="-105" dirty="0">
                <a:latin typeface="Arial"/>
                <a:cs typeface="Arial"/>
              </a:rPr>
              <a:t>H</a:t>
            </a:r>
            <a:r>
              <a:rPr sz="2100" spc="-157" baseline="-23809" dirty="0">
                <a:latin typeface="Arial"/>
                <a:cs typeface="Arial"/>
              </a:rPr>
              <a:t>2</a:t>
            </a:r>
            <a:r>
              <a:rPr sz="2400" spc="-105" dirty="0">
                <a:latin typeface="Arial"/>
                <a:cs typeface="Arial"/>
              </a:rPr>
              <a:t>O </a:t>
            </a:r>
            <a:r>
              <a:rPr sz="2400" spc="-5" dirty="0">
                <a:latin typeface="Arial"/>
                <a:cs typeface="Arial"/>
              </a:rPr>
              <a:t>reduces </a:t>
            </a:r>
            <a:r>
              <a:rPr sz="2400" spc="-110" dirty="0">
                <a:latin typeface="Arial"/>
                <a:cs typeface="Arial"/>
              </a:rPr>
              <a:t>CO</a:t>
            </a:r>
            <a:r>
              <a:rPr sz="2100" spc="-165" baseline="-23809" dirty="0">
                <a:latin typeface="Arial"/>
                <a:cs typeface="Arial"/>
              </a:rPr>
              <a:t>2 </a:t>
            </a:r>
            <a:r>
              <a:rPr sz="2400" dirty="0">
                <a:latin typeface="Arial"/>
                <a:cs typeface="Arial"/>
              </a:rPr>
              <a:t>to  </a:t>
            </a:r>
            <a:r>
              <a:rPr sz="2400" spc="-5" dirty="0">
                <a:latin typeface="Arial"/>
                <a:cs typeface="Arial"/>
              </a:rPr>
              <a:t>carbohydrates. </a:t>
            </a:r>
            <a:r>
              <a:rPr sz="2400" spc="-10" dirty="0">
                <a:latin typeface="Arial"/>
                <a:cs typeface="Arial"/>
              </a:rPr>
              <a:t>He </a:t>
            </a:r>
            <a:r>
              <a:rPr sz="2400" spc="-5" dirty="0">
                <a:latin typeface="Arial"/>
                <a:cs typeface="Arial"/>
              </a:rPr>
              <a:t>concluded that </a:t>
            </a:r>
            <a:r>
              <a:rPr sz="2400" spc="-10" dirty="0">
                <a:latin typeface="Arial"/>
                <a:cs typeface="Arial"/>
              </a:rPr>
              <a:t>oxygen </a:t>
            </a:r>
            <a:r>
              <a:rPr sz="2400" dirty="0">
                <a:latin typeface="Arial"/>
                <a:cs typeface="Arial"/>
              </a:rPr>
              <a:t>comes </a:t>
            </a:r>
            <a:r>
              <a:rPr sz="2400" spc="-5" dirty="0">
                <a:latin typeface="Arial"/>
                <a:cs typeface="Arial"/>
              </a:rPr>
              <a:t>from  </a:t>
            </a:r>
            <a:r>
              <a:rPr sz="2400" spc="-90" dirty="0">
                <a:latin typeface="Arial"/>
                <a:cs typeface="Arial"/>
              </a:rPr>
              <a:t>H</a:t>
            </a:r>
            <a:r>
              <a:rPr sz="2100" spc="-135" baseline="-23809" dirty="0">
                <a:latin typeface="Arial"/>
                <a:cs typeface="Arial"/>
              </a:rPr>
              <a:t>2</a:t>
            </a:r>
            <a:r>
              <a:rPr sz="2400" spc="-90" dirty="0">
                <a:latin typeface="Arial"/>
                <a:cs typeface="Arial"/>
              </a:rPr>
              <a:t>O, </a:t>
            </a:r>
            <a:r>
              <a:rPr sz="2400" spc="-10" dirty="0">
                <a:latin typeface="Arial"/>
                <a:cs typeface="Arial"/>
              </a:rPr>
              <a:t>and not</a:t>
            </a:r>
            <a:r>
              <a:rPr sz="2400" spc="135" dirty="0">
                <a:latin typeface="Arial"/>
                <a:cs typeface="Arial"/>
              </a:rPr>
              <a:t> </a:t>
            </a:r>
            <a:r>
              <a:rPr sz="2400" dirty="0">
                <a:latin typeface="Arial"/>
                <a:cs typeface="Arial"/>
              </a:rPr>
              <a:t>from</a:t>
            </a:r>
            <a:r>
              <a:rPr sz="2400" spc="35" dirty="0">
                <a:latin typeface="Arial"/>
                <a:cs typeface="Arial"/>
              </a:rPr>
              <a:t> </a:t>
            </a:r>
            <a:r>
              <a:rPr sz="2400" spc="-80" dirty="0">
                <a:latin typeface="Arial"/>
                <a:cs typeface="Arial"/>
              </a:rPr>
              <a:t>CO</a:t>
            </a:r>
            <a:r>
              <a:rPr sz="2100" spc="-120" baseline="-23809" dirty="0">
                <a:latin typeface="Arial"/>
                <a:cs typeface="Arial"/>
              </a:rPr>
              <a:t>2</a:t>
            </a:r>
            <a:r>
              <a:rPr sz="2400" spc="-80" dirty="0">
                <a:latin typeface="Arial"/>
                <a:cs typeface="Arial"/>
              </a:rPr>
              <a:t>.	</a:t>
            </a:r>
            <a:r>
              <a:rPr sz="2400" spc="-5" dirty="0">
                <a:latin typeface="Arial"/>
                <a:cs typeface="Arial"/>
              </a:rPr>
              <a:t>Finally, the correct </a:t>
            </a:r>
            <a:r>
              <a:rPr sz="2400" spc="-10" dirty="0">
                <a:latin typeface="Arial"/>
                <a:cs typeface="Arial"/>
              </a:rPr>
              <a:t>equation </a:t>
            </a:r>
            <a:r>
              <a:rPr sz="2400" spc="-5" dirty="0">
                <a:latin typeface="Arial"/>
                <a:cs typeface="Arial"/>
              </a:rPr>
              <a:t>for  photosynthesis was</a:t>
            </a:r>
            <a:r>
              <a:rPr sz="2400" dirty="0">
                <a:latin typeface="Arial"/>
                <a:cs typeface="Arial"/>
              </a:rPr>
              <a:t> </a:t>
            </a:r>
            <a:r>
              <a:rPr sz="2400" spc="-5" dirty="0">
                <a:latin typeface="Arial"/>
                <a:cs typeface="Arial"/>
              </a:rPr>
              <a:t>discovered.</a:t>
            </a:r>
            <a:endParaRPr sz="2400">
              <a:latin typeface="Arial"/>
              <a:cs typeface="Arial"/>
            </a:endParaRPr>
          </a:p>
          <a:p>
            <a:pPr marL="805815">
              <a:lnSpc>
                <a:spcPct val="100000"/>
              </a:lnSpc>
              <a:spcBef>
                <a:spcPts val="1320"/>
              </a:spcBef>
            </a:pPr>
            <a:r>
              <a:rPr sz="2400" spc="-85" dirty="0">
                <a:latin typeface="Arial"/>
                <a:cs typeface="Arial"/>
              </a:rPr>
              <a:t>6CO</a:t>
            </a:r>
            <a:r>
              <a:rPr sz="2100" spc="-127" baseline="-23809" dirty="0">
                <a:latin typeface="Arial"/>
                <a:cs typeface="Arial"/>
              </a:rPr>
              <a:t>2 </a:t>
            </a:r>
            <a:r>
              <a:rPr sz="2400">
                <a:latin typeface="Arial"/>
                <a:cs typeface="Arial"/>
              </a:rPr>
              <a:t>+ </a:t>
            </a:r>
            <a:r>
              <a:rPr sz="2400" spc="-70" smtClean="0">
                <a:latin typeface="Arial"/>
                <a:cs typeface="Arial"/>
              </a:rPr>
              <a:t>12H</a:t>
            </a:r>
            <a:r>
              <a:rPr sz="2100" spc="-104" baseline="-23809" smtClean="0">
                <a:latin typeface="Arial"/>
                <a:cs typeface="Arial"/>
              </a:rPr>
              <a:t>2</a:t>
            </a:r>
            <a:r>
              <a:rPr sz="2400" spc="-70" smtClean="0">
                <a:latin typeface="Arial"/>
                <a:cs typeface="Arial"/>
              </a:rPr>
              <a:t>O</a:t>
            </a:r>
            <a:r>
              <a:rPr lang="en-US" sz="2400" spc="-70" dirty="0" smtClean="0">
                <a:latin typeface="Arial"/>
                <a:cs typeface="Arial"/>
              </a:rPr>
              <a:t>		</a:t>
            </a:r>
            <a:r>
              <a:rPr sz="2400" spc="-450" smtClean="0">
                <a:latin typeface="OpenSymbol"/>
                <a:cs typeface="OpenSymbol"/>
              </a:rPr>
              <a:t> </a:t>
            </a:r>
            <a:r>
              <a:rPr sz="2400" spc="-195" dirty="0">
                <a:latin typeface="Arial"/>
                <a:cs typeface="Arial"/>
              </a:rPr>
              <a:t>C</a:t>
            </a:r>
            <a:r>
              <a:rPr sz="2100" spc="-292" baseline="-23809" dirty="0">
                <a:latin typeface="Arial"/>
                <a:cs typeface="Arial"/>
              </a:rPr>
              <a:t>6</a:t>
            </a:r>
            <a:r>
              <a:rPr sz="2400" spc="-195" dirty="0">
                <a:latin typeface="Arial"/>
                <a:cs typeface="Arial"/>
              </a:rPr>
              <a:t>H</a:t>
            </a:r>
            <a:r>
              <a:rPr sz="2100" spc="-292" baseline="-23809" dirty="0">
                <a:latin typeface="Arial"/>
                <a:cs typeface="Arial"/>
              </a:rPr>
              <a:t>12</a:t>
            </a:r>
            <a:r>
              <a:rPr sz="2400" spc="-195" dirty="0">
                <a:latin typeface="Arial"/>
                <a:cs typeface="Arial"/>
              </a:rPr>
              <a:t>O</a:t>
            </a:r>
            <a:r>
              <a:rPr sz="2100" spc="-292" baseline="-23809" dirty="0">
                <a:latin typeface="Arial"/>
                <a:cs typeface="Arial"/>
              </a:rPr>
              <a:t>6 </a:t>
            </a:r>
            <a:r>
              <a:rPr sz="2400" dirty="0">
                <a:latin typeface="Arial"/>
                <a:cs typeface="Arial"/>
              </a:rPr>
              <a:t>+ </a:t>
            </a:r>
            <a:r>
              <a:rPr sz="2400" spc="-85" dirty="0">
                <a:latin typeface="Arial"/>
                <a:cs typeface="Arial"/>
              </a:rPr>
              <a:t>6H</a:t>
            </a:r>
            <a:r>
              <a:rPr sz="2100" spc="-127" baseline="-23809" dirty="0">
                <a:latin typeface="Arial"/>
                <a:cs typeface="Arial"/>
              </a:rPr>
              <a:t>2</a:t>
            </a:r>
            <a:r>
              <a:rPr sz="2400" spc="-85" dirty="0">
                <a:latin typeface="Arial"/>
                <a:cs typeface="Arial"/>
              </a:rPr>
              <a:t>O </a:t>
            </a:r>
            <a:r>
              <a:rPr sz="2400" dirty="0">
                <a:latin typeface="Arial"/>
                <a:cs typeface="Arial"/>
              </a:rPr>
              <a:t>+ </a:t>
            </a:r>
            <a:r>
              <a:rPr sz="2400" spc="-110" dirty="0">
                <a:latin typeface="Arial"/>
                <a:cs typeface="Arial"/>
              </a:rPr>
              <a:t>6O</a:t>
            </a:r>
            <a:r>
              <a:rPr sz="2100" spc="-165" baseline="-23809" dirty="0">
                <a:latin typeface="Arial"/>
                <a:cs typeface="Arial"/>
              </a:rPr>
              <a:t>2</a:t>
            </a:r>
            <a:endParaRPr sz="2100" baseline="-23809">
              <a:latin typeface="Arial"/>
              <a:cs typeface="Arial"/>
            </a:endParaRPr>
          </a:p>
        </p:txBody>
      </p:sp>
      <p:cxnSp>
        <p:nvCxnSpPr>
          <p:cNvPr id="5" name="Straight Arrow Connector 4"/>
          <p:cNvCxnSpPr/>
          <p:nvPr/>
        </p:nvCxnSpPr>
        <p:spPr>
          <a:xfrm>
            <a:off x="3352800" y="54102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8800"/>
            <a:ext cx="4542790" cy="574040"/>
          </a:xfrm>
          <a:prstGeom prst="rect">
            <a:avLst/>
          </a:prstGeom>
        </p:spPr>
        <p:txBody>
          <a:bodyPr vert="horz" wrap="square" lIns="0" tIns="12700" rIns="0" bIns="0" rtlCol="0">
            <a:spAutoFit/>
          </a:bodyPr>
          <a:lstStyle/>
          <a:p>
            <a:pPr marL="12700">
              <a:lnSpc>
                <a:spcPct val="100000"/>
              </a:lnSpc>
              <a:spcBef>
                <a:spcPts val="100"/>
              </a:spcBef>
            </a:pPr>
            <a:r>
              <a:rPr sz="3600" b="0" spc="-5" dirty="0">
                <a:solidFill>
                  <a:srgbClr val="000000"/>
                </a:solidFill>
                <a:latin typeface="Arial"/>
                <a:cs typeface="Arial"/>
              </a:rPr>
              <a:t>Site of</a:t>
            </a:r>
            <a:r>
              <a:rPr sz="3600" b="0" spc="-45" dirty="0">
                <a:solidFill>
                  <a:srgbClr val="000000"/>
                </a:solidFill>
                <a:latin typeface="Arial"/>
                <a:cs typeface="Arial"/>
              </a:rPr>
              <a:t> </a:t>
            </a:r>
            <a:r>
              <a:rPr sz="3600" b="0" spc="-10" dirty="0">
                <a:solidFill>
                  <a:srgbClr val="000000"/>
                </a:solidFill>
                <a:latin typeface="Arial"/>
                <a:cs typeface="Arial"/>
              </a:rPr>
              <a:t>Photosynthesis</a:t>
            </a:r>
            <a:endParaRPr sz="3600">
              <a:latin typeface="Arial"/>
              <a:cs typeface="Arial"/>
            </a:endParaRPr>
          </a:p>
        </p:txBody>
      </p:sp>
      <p:sp>
        <p:nvSpPr>
          <p:cNvPr id="3" name="object 3"/>
          <p:cNvSpPr txBox="1"/>
          <p:nvPr/>
        </p:nvSpPr>
        <p:spPr>
          <a:xfrm>
            <a:off x="535940" y="230759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4" name="object 4"/>
          <p:cNvSpPr txBox="1"/>
          <p:nvPr/>
        </p:nvSpPr>
        <p:spPr>
          <a:xfrm>
            <a:off x="535940" y="3039109"/>
            <a:ext cx="132715" cy="909319"/>
          </a:xfrm>
          <a:prstGeom prst="rect">
            <a:avLst/>
          </a:prstGeom>
        </p:spPr>
        <p:txBody>
          <a:bodyPr vert="horz" wrap="square" lIns="0" tIns="88900" rIns="0" bIns="0" rtlCol="0">
            <a:spAutoFit/>
          </a:bodyPr>
          <a:lstStyle/>
          <a:p>
            <a:pPr marL="12700">
              <a:lnSpc>
                <a:spcPct val="100000"/>
              </a:lnSpc>
              <a:spcBef>
                <a:spcPts val="700"/>
              </a:spcBef>
            </a:pPr>
            <a:r>
              <a:rPr sz="2400" dirty="0">
                <a:latin typeface="Arial"/>
                <a:cs typeface="Arial"/>
              </a:rPr>
              <a:t>•</a:t>
            </a:r>
            <a:endParaRPr sz="2400">
              <a:latin typeface="Arial"/>
              <a:cs typeface="Arial"/>
            </a:endParaRPr>
          </a:p>
          <a:p>
            <a:pPr marL="12700">
              <a:lnSpc>
                <a:spcPct val="100000"/>
              </a:lnSpc>
              <a:spcBef>
                <a:spcPts val="600"/>
              </a:spcBef>
            </a:pPr>
            <a:r>
              <a:rPr sz="2400" dirty="0">
                <a:latin typeface="Arial"/>
                <a:cs typeface="Arial"/>
              </a:rPr>
              <a:t>•</a:t>
            </a:r>
            <a:endParaRPr sz="2400">
              <a:latin typeface="Arial"/>
              <a:cs typeface="Arial"/>
            </a:endParaRPr>
          </a:p>
        </p:txBody>
      </p:sp>
      <p:sp>
        <p:nvSpPr>
          <p:cNvPr id="5" name="object 5"/>
          <p:cNvSpPr txBox="1"/>
          <p:nvPr/>
        </p:nvSpPr>
        <p:spPr>
          <a:xfrm>
            <a:off x="535940" y="472947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6" name="object 6"/>
          <p:cNvSpPr txBox="1"/>
          <p:nvPr/>
        </p:nvSpPr>
        <p:spPr>
          <a:xfrm>
            <a:off x="510540" y="1517650"/>
            <a:ext cx="7938770" cy="4718050"/>
          </a:xfrm>
          <a:prstGeom prst="rect">
            <a:avLst/>
          </a:prstGeom>
        </p:spPr>
        <p:txBody>
          <a:bodyPr vert="horz" wrap="square" lIns="0" tIns="12700" rIns="0" bIns="0" rtlCol="0">
            <a:spAutoFit/>
          </a:bodyPr>
          <a:lstStyle/>
          <a:p>
            <a:pPr marL="381000" marR="424180" indent="-342900">
              <a:lnSpc>
                <a:spcPct val="100000"/>
              </a:lnSpc>
              <a:spcBef>
                <a:spcPts val="100"/>
              </a:spcBef>
              <a:buChar char="•"/>
              <a:tabLst>
                <a:tab pos="380365" algn="l"/>
                <a:tab pos="381000" algn="l"/>
              </a:tabLst>
            </a:pPr>
            <a:r>
              <a:rPr sz="2400" spc="-5" dirty="0">
                <a:latin typeface="Arial"/>
                <a:cs typeface="Arial"/>
              </a:rPr>
              <a:t>Photosynthesis takes place only in green </a:t>
            </a:r>
            <a:r>
              <a:rPr sz="2400" dirty="0">
                <a:latin typeface="Arial"/>
                <a:cs typeface="Arial"/>
              </a:rPr>
              <a:t>parts </a:t>
            </a:r>
            <a:r>
              <a:rPr sz="2400" spc="-5" dirty="0">
                <a:latin typeface="Arial"/>
                <a:cs typeface="Arial"/>
              </a:rPr>
              <a:t>of </a:t>
            </a:r>
            <a:r>
              <a:rPr sz="2400" dirty="0">
                <a:latin typeface="Arial"/>
                <a:cs typeface="Arial"/>
              </a:rPr>
              <a:t>the  </a:t>
            </a:r>
            <a:r>
              <a:rPr sz="2400" spc="-10" dirty="0">
                <a:latin typeface="Arial"/>
                <a:cs typeface="Arial"/>
              </a:rPr>
              <a:t>plant, </a:t>
            </a:r>
            <a:r>
              <a:rPr sz="2400" dirty="0">
                <a:latin typeface="Arial"/>
                <a:cs typeface="Arial"/>
              </a:rPr>
              <a:t>mostly </a:t>
            </a:r>
            <a:r>
              <a:rPr sz="2400" spc="-5" dirty="0">
                <a:latin typeface="Arial"/>
                <a:cs typeface="Arial"/>
              </a:rPr>
              <a:t>in</a:t>
            </a:r>
            <a:r>
              <a:rPr sz="2400" spc="10" dirty="0">
                <a:latin typeface="Arial"/>
                <a:cs typeface="Arial"/>
              </a:rPr>
              <a:t> </a:t>
            </a:r>
            <a:r>
              <a:rPr sz="2400" spc="-10" dirty="0">
                <a:latin typeface="Arial"/>
                <a:cs typeface="Arial"/>
              </a:rPr>
              <a:t>leaves.</a:t>
            </a:r>
            <a:endParaRPr sz="2400">
              <a:latin typeface="Arial"/>
              <a:cs typeface="Arial"/>
            </a:endParaRPr>
          </a:p>
          <a:p>
            <a:pPr marL="381000" marR="220345">
              <a:lnSpc>
                <a:spcPct val="100000"/>
              </a:lnSpc>
              <a:spcBef>
                <a:spcPts val="590"/>
              </a:spcBef>
            </a:pPr>
            <a:r>
              <a:rPr sz="2400" spc="-5" dirty="0">
                <a:latin typeface="Arial"/>
                <a:cs typeface="Arial"/>
              </a:rPr>
              <a:t>Within </a:t>
            </a:r>
            <a:r>
              <a:rPr sz="2400" dirty="0">
                <a:latin typeface="Arial"/>
                <a:cs typeface="Arial"/>
              </a:rPr>
              <a:t>a </a:t>
            </a:r>
            <a:r>
              <a:rPr sz="2400" spc="-5" dirty="0">
                <a:latin typeface="Arial"/>
                <a:cs typeface="Arial"/>
              </a:rPr>
              <a:t>leaf, photosynthesis occurs in mesophyll cells  which contain </a:t>
            </a:r>
            <a:r>
              <a:rPr sz="2400" dirty="0">
                <a:latin typeface="Arial"/>
                <a:cs typeface="Arial"/>
              </a:rPr>
              <a:t>the</a:t>
            </a:r>
            <a:r>
              <a:rPr sz="2400" spc="-10" dirty="0">
                <a:latin typeface="Arial"/>
                <a:cs typeface="Arial"/>
              </a:rPr>
              <a:t> </a:t>
            </a:r>
            <a:r>
              <a:rPr sz="2400" spc="-5" dirty="0">
                <a:latin typeface="Arial"/>
                <a:cs typeface="Arial"/>
              </a:rPr>
              <a:t>chloroplasts.</a:t>
            </a:r>
            <a:endParaRPr sz="2400">
              <a:latin typeface="Arial"/>
              <a:cs typeface="Arial"/>
            </a:endParaRPr>
          </a:p>
          <a:p>
            <a:pPr marL="381000">
              <a:lnSpc>
                <a:spcPct val="100000"/>
              </a:lnSpc>
              <a:spcBef>
                <a:spcPts val="600"/>
              </a:spcBef>
            </a:pPr>
            <a:r>
              <a:rPr sz="2400" spc="-5" dirty="0">
                <a:latin typeface="Arial"/>
                <a:cs typeface="Arial"/>
              </a:rPr>
              <a:t>Chloroplasts are </a:t>
            </a:r>
            <a:r>
              <a:rPr sz="2400" dirty="0">
                <a:latin typeface="Arial"/>
                <a:cs typeface="Arial"/>
              </a:rPr>
              <a:t>the </a:t>
            </a:r>
            <a:r>
              <a:rPr sz="2400" spc="-5" dirty="0">
                <a:latin typeface="Arial"/>
                <a:cs typeface="Arial"/>
              </a:rPr>
              <a:t>actual sites for</a:t>
            </a:r>
            <a:r>
              <a:rPr sz="2400" dirty="0">
                <a:latin typeface="Arial"/>
                <a:cs typeface="Arial"/>
              </a:rPr>
              <a:t> </a:t>
            </a:r>
            <a:r>
              <a:rPr sz="2400" spc="-5" dirty="0">
                <a:latin typeface="Arial"/>
                <a:cs typeface="Arial"/>
              </a:rPr>
              <a:t>photosynthesis.</a:t>
            </a:r>
            <a:endParaRPr sz="2400">
              <a:latin typeface="Arial"/>
              <a:cs typeface="Arial"/>
            </a:endParaRPr>
          </a:p>
          <a:p>
            <a:pPr marL="381000" marR="233045">
              <a:lnSpc>
                <a:spcPct val="100000"/>
              </a:lnSpc>
              <a:spcBef>
                <a:spcPts val="600"/>
              </a:spcBef>
            </a:pPr>
            <a:r>
              <a:rPr sz="2400" dirty="0">
                <a:latin typeface="Arial"/>
                <a:cs typeface="Arial"/>
              </a:rPr>
              <a:t>The </a:t>
            </a:r>
            <a:r>
              <a:rPr sz="2400" spc="-5" dirty="0">
                <a:latin typeface="Arial"/>
                <a:cs typeface="Arial"/>
              </a:rPr>
              <a:t>thylakoids in chloroplast contain </a:t>
            </a:r>
            <a:r>
              <a:rPr sz="2400" spc="5" dirty="0">
                <a:latin typeface="Arial"/>
                <a:cs typeface="Arial"/>
              </a:rPr>
              <a:t>most </a:t>
            </a:r>
            <a:r>
              <a:rPr sz="2400" spc="-5" dirty="0">
                <a:latin typeface="Arial"/>
                <a:cs typeface="Arial"/>
              </a:rPr>
              <a:t>of pigments  required for capturing solar energy </a:t>
            </a:r>
            <a:r>
              <a:rPr sz="2400" spc="5" dirty="0">
                <a:latin typeface="Arial"/>
                <a:cs typeface="Arial"/>
              </a:rPr>
              <a:t>to </a:t>
            </a:r>
            <a:r>
              <a:rPr sz="2400" spc="-5" dirty="0">
                <a:latin typeface="Arial"/>
                <a:cs typeface="Arial"/>
              </a:rPr>
              <a:t>initiate  photosynthesis.</a:t>
            </a:r>
            <a:endParaRPr sz="2400">
              <a:latin typeface="Arial"/>
              <a:cs typeface="Arial"/>
            </a:endParaRPr>
          </a:p>
          <a:p>
            <a:pPr marL="381000" marR="43180">
              <a:lnSpc>
                <a:spcPct val="100000"/>
              </a:lnSpc>
              <a:spcBef>
                <a:spcPts val="600"/>
              </a:spcBef>
            </a:pPr>
            <a:r>
              <a:rPr sz="2400" dirty="0">
                <a:latin typeface="Arial"/>
                <a:cs typeface="Arial"/>
              </a:rPr>
              <a:t>The membrane system </a:t>
            </a:r>
            <a:r>
              <a:rPr sz="2400" spc="-5" dirty="0">
                <a:latin typeface="Arial"/>
                <a:cs typeface="Arial"/>
              </a:rPr>
              <a:t>(grana) is responsible </a:t>
            </a:r>
            <a:r>
              <a:rPr sz="2400" dirty="0">
                <a:latin typeface="Arial"/>
                <a:cs typeface="Arial"/>
              </a:rPr>
              <a:t>for  </a:t>
            </a:r>
            <a:r>
              <a:rPr sz="2400" spc="-5" dirty="0">
                <a:latin typeface="Arial"/>
                <a:cs typeface="Arial"/>
              </a:rPr>
              <a:t>trapping the </a:t>
            </a:r>
            <a:r>
              <a:rPr sz="2400" spc="-10" dirty="0">
                <a:latin typeface="Arial"/>
                <a:cs typeface="Arial"/>
              </a:rPr>
              <a:t>light energy and </a:t>
            </a:r>
            <a:r>
              <a:rPr sz="2400" spc="-5" dirty="0">
                <a:latin typeface="Arial"/>
                <a:cs typeface="Arial"/>
              </a:rPr>
              <a:t>for the synthesis </a:t>
            </a:r>
            <a:r>
              <a:rPr sz="2400" dirty="0">
                <a:latin typeface="Arial"/>
                <a:cs typeface="Arial"/>
              </a:rPr>
              <a:t>of </a:t>
            </a:r>
            <a:r>
              <a:rPr sz="2400" spc="-5" dirty="0">
                <a:latin typeface="Arial"/>
                <a:cs typeface="Arial"/>
              </a:rPr>
              <a:t>ATP  </a:t>
            </a:r>
            <a:r>
              <a:rPr sz="2400" spc="-10" dirty="0">
                <a:latin typeface="Arial"/>
                <a:cs typeface="Arial"/>
              </a:rPr>
              <a:t>and NADPH. </a:t>
            </a:r>
            <a:r>
              <a:rPr sz="2400" spc="-5" dirty="0">
                <a:latin typeface="Arial"/>
                <a:cs typeface="Arial"/>
              </a:rPr>
              <a:t>Biosynthetic phase (dark reaction) is  carried in </a:t>
            </a:r>
            <a:r>
              <a:rPr sz="2400" spc="5" dirty="0">
                <a:latin typeface="Arial"/>
                <a:cs typeface="Arial"/>
              </a:rPr>
              <a:t>stroma </a:t>
            </a:r>
            <a:r>
              <a:rPr sz="2400" spc="-5" dirty="0">
                <a:latin typeface="Arial"/>
                <a:cs typeface="Arial"/>
              </a:rPr>
              <a:t>where </a:t>
            </a:r>
            <a:r>
              <a:rPr sz="2400" spc="-105" dirty="0">
                <a:latin typeface="Arial"/>
                <a:cs typeface="Arial"/>
              </a:rPr>
              <a:t>CO</a:t>
            </a:r>
            <a:r>
              <a:rPr sz="2100" spc="-157" baseline="-23809" dirty="0">
                <a:latin typeface="Arial"/>
                <a:cs typeface="Arial"/>
              </a:rPr>
              <a:t>2 </a:t>
            </a:r>
            <a:r>
              <a:rPr sz="2400" spc="-10" dirty="0">
                <a:latin typeface="Arial"/>
                <a:cs typeface="Arial"/>
              </a:rPr>
              <a:t>is </a:t>
            </a:r>
            <a:r>
              <a:rPr sz="2400" spc="-5" dirty="0">
                <a:latin typeface="Arial"/>
                <a:cs typeface="Arial"/>
              </a:rPr>
              <a:t>reduced </a:t>
            </a:r>
            <a:r>
              <a:rPr sz="2400" dirty="0">
                <a:latin typeface="Arial"/>
                <a:cs typeface="Arial"/>
              </a:rPr>
              <a:t>to</a:t>
            </a:r>
            <a:r>
              <a:rPr sz="2400" spc="-65" dirty="0">
                <a:latin typeface="Arial"/>
                <a:cs typeface="Arial"/>
              </a:rPr>
              <a:t> </a:t>
            </a:r>
            <a:r>
              <a:rPr sz="2400" spc="-5" dirty="0">
                <a:latin typeface="Arial"/>
                <a:cs typeface="Arial"/>
              </a:rPr>
              <a:t>carbohydrate.</a:t>
            </a:r>
            <a:endParaRPr sz="2400">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th the help of chemical equation explain the process - CBSE Class 10  Science - Learn CBSE Forum"/>
          <p:cNvPicPr>
            <a:picLocks noChangeAspect="1" noChangeArrowheads="1"/>
          </p:cNvPicPr>
          <p:nvPr/>
        </p:nvPicPr>
        <p:blipFill>
          <a:blip r:embed="rId2"/>
          <a:srcRect/>
          <a:stretch>
            <a:fillRect/>
          </a:stretch>
        </p:blipFill>
        <p:spPr bwMode="auto">
          <a:xfrm>
            <a:off x="155574" y="1371601"/>
            <a:ext cx="8759825" cy="5029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679" y="1398269"/>
            <a:ext cx="8425180" cy="48971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8800"/>
            <a:ext cx="7441565" cy="574040"/>
          </a:xfrm>
          <a:prstGeom prst="rect">
            <a:avLst/>
          </a:prstGeom>
        </p:spPr>
        <p:txBody>
          <a:bodyPr vert="horz" wrap="square" lIns="0" tIns="12700" rIns="0" bIns="0" rtlCol="0">
            <a:spAutoFit/>
          </a:bodyPr>
          <a:lstStyle/>
          <a:p>
            <a:pPr marL="12700">
              <a:lnSpc>
                <a:spcPct val="100000"/>
              </a:lnSpc>
              <a:spcBef>
                <a:spcPts val="100"/>
              </a:spcBef>
            </a:pPr>
            <a:r>
              <a:rPr sz="3600" b="0" spc="-5" dirty="0">
                <a:solidFill>
                  <a:srgbClr val="000000"/>
                </a:solidFill>
                <a:latin typeface="Arial"/>
                <a:cs typeface="Arial"/>
              </a:rPr>
              <a:t>Pigments </a:t>
            </a:r>
            <a:r>
              <a:rPr sz="3600" b="0" dirty="0">
                <a:solidFill>
                  <a:srgbClr val="000000"/>
                </a:solidFill>
                <a:latin typeface="Arial"/>
                <a:cs typeface="Arial"/>
              </a:rPr>
              <a:t>involved in</a:t>
            </a:r>
            <a:r>
              <a:rPr sz="3600" b="0" spc="-35" dirty="0">
                <a:solidFill>
                  <a:srgbClr val="000000"/>
                </a:solidFill>
                <a:latin typeface="Arial"/>
                <a:cs typeface="Arial"/>
              </a:rPr>
              <a:t> </a:t>
            </a:r>
            <a:r>
              <a:rPr sz="3600" b="0" spc="-10" dirty="0">
                <a:solidFill>
                  <a:srgbClr val="000000"/>
                </a:solidFill>
                <a:latin typeface="Arial"/>
                <a:cs typeface="Arial"/>
              </a:rPr>
              <a:t>Photosynthesis</a:t>
            </a:r>
            <a:endParaRPr sz="3600">
              <a:latin typeface="Arial"/>
              <a:cs typeface="Arial"/>
            </a:endParaRPr>
          </a:p>
        </p:txBody>
      </p:sp>
      <p:sp>
        <p:nvSpPr>
          <p:cNvPr id="3" name="object 3"/>
          <p:cNvSpPr txBox="1"/>
          <p:nvPr/>
        </p:nvSpPr>
        <p:spPr>
          <a:xfrm>
            <a:off x="745490" y="1629409"/>
            <a:ext cx="7664450" cy="39116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Arial"/>
                <a:cs typeface="Arial"/>
              </a:rPr>
              <a:t>Chlorophyll </a:t>
            </a:r>
            <a:r>
              <a:rPr sz="2400" b="1" dirty="0">
                <a:latin typeface="Arial"/>
                <a:cs typeface="Arial"/>
              </a:rPr>
              <a:t>a : </a:t>
            </a:r>
            <a:r>
              <a:rPr sz="2400" spc="-5" dirty="0">
                <a:latin typeface="Arial"/>
                <a:cs typeface="Arial"/>
              </a:rPr>
              <a:t>(Bright or </a:t>
            </a:r>
            <a:r>
              <a:rPr sz="2400" spc="-10" dirty="0">
                <a:latin typeface="Arial"/>
                <a:cs typeface="Arial"/>
              </a:rPr>
              <a:t>blue </a:t>
            </a:r>
            <a:r>
              <a:rPr sz="2400" spc="-5" dirty="0">
                <a:latin typeface="Arial"/>
                <a:cs typeface="Arial"/>
              </a:rPr>
              <a:t>green in</a:t>
            </a:r>
            <a:r>
              <a:rPr sz="2400" spc="105" dirty="0">
                <a:latin typeface="Arial"/>
                <a:cs typeface="Arial"/>
              </a:rPr>
              <a:t> </a:t>
            </a:r>
            <a:r>
              <a:rPr sz="2400" spc="-5" dirty="0">
                <a:latin typeface="Arial"/>
                <a:cs typeface="Arial"/>
              </a:rPr>
              <a:t>chromatograph).</a:t>
            </a:r>
            <a:endParaRPr sz="2400">
              <a:latin typeface="Arial"/>
              <a:cs typeface="Arial"/>
            </a:endParaRPr>
          </a:p>
        </p:txBody>
      </p:sp>
      <p:sp>
        <p:nvSpPr>
          <p:cNvPr id="4" name="object 4"/>
          <p:cNvSpPr txBox="1"/>
          <p:nvPr/>
        </p:nvSpPr>
        <p:spPr>
          <a:xfrm>
            <a:off x="402590" y="1611629"/>
            <a:ext cx="132715" cy="101600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a:p>
            <a:pPr marL="12700">
              <a:lnSpc>
                <a:spcPct val="100000"/>
              </a:lnSpc>
              <a:spcBef>
                <a:spcPts val="2039"/>
              </a:spcBef>
            </a:pPr>
            <a:r>
              <a:rPr sz="2400" dirty="0">
                <a:latin typeface="Arial"/>
                <a:cs typeface="Arial"/>
              </a:rPr>
              <a:t>•</a:t>
            </a:r>
            <a:endParaRPr sz="2400">
              <a:latin typeface="Arial"/>
              <a:cs typeface="Arial"/>
            </a:endParaRPr>
          </a:p>
        </p:txBody>
      </p:sp>
      <p:sp>
        <p:nvSpPr>
          <p:cNvPr id="5" name="object 5"/>
          <p:cNvSpPr txBox="1"/>
          <p:nvPr/>
        </p:nvSpPr>
        <p:spPr>
          <a:xfrm>
            <a:off x="745490" y="2071369"/>
            <a:ext cx="6900545" cy="2995930"/>
          </a:xfrm>
          <a:prstGeom prst="rect">
            <a:avLst/>
          </a:prstGeom>
        </p:spPr>
        <p:txBody>
          <a:bodyPr vert="horz" wrap="square" lIns="0" tIns="12700" rIns="0" bIns="0" rtlCol="0">
            <a:spAutoFit/>
          </a:bodyPr>
          <a:lstStyle/>
          <a:p>
            <a:pPr marL="12700" marR="5080">
              <a:lnSpc>
                <a:spcPct val="150000"/>
              </a:lnSpc>
              <a:spcBef>
                <a:spcPts val="100"/>
              </a:spcBef>
            </a:pPr>
            <a:r>
              <a:rPr sz="2400" spc="-5" dirty="0">
                <a:latin typeface="Arial"/>
                <a:cs typeface="Arial"/>
              </a:rPr>
              <a:t>Major pigment, act as </a:t>
            </a:r>
            <a:r>
              <a:rPr sz="2400" dirty="0">
                <a:latin typeface="Arial"/>
                <a:cs typeface="Arial"/>
              </a:rPr>
              <a:t>a </a:t>
            </a:r>
            <a:r>
              <a:rPr sz="2400" spc="-5" dirty="0">
                <a:latin typeface="Arial"/>
                <a:cs typeface="Arial"/>
              </a:rPr>
              <a:t>reaction center, </a:t>
            </a:r>
            <a:r>
              <a:rPr sz="2400" spc="-10" dirty="0">
                <a:latin typeface="Arial"/>
                <a:cs typeface="Arial"/>
              </a:rPr>
              <a:t>involved </a:t>
            </a:r>
            <a:r>
              <a:rPr sz="2400" spc="-5" dirty="0">
                <a:latin typeface="Arial"/>
                <a:cs typeface="Arial"/>
              </a:rPr>
              <a:t>in  trapping and converting light into chemical</a:t>
            </a:r>
            <a:r>
              <a:rPr sz="2400" spc="-10" dirty="0">
                <a:latin typeface="Arial"/>
                <a:cs typeface="Arial"/>
              </a:rPr>
              <a:t> energy</a:t>
            </a:r>
            <a:endParaRPr sz="2400">
              <a:latin typeface="Arial"/>
              <a:cs typeface="Arial"/>
            </a:endParaRPr>
          </a:p>
          <a:p>
            <a:pPr marL="12700">
              <a:lnSpc>
                <a:spcPct val="100000"/>
              </a:lnSpc>
              <a:spcBef>
                <a:spcPts val="2030"/>
              </a:spcBef>
            </a:pPr>
            <a:r>
              <a:rPr sz="2400" b="1" spc="-10" dirty="0">
                <a:latin typeface="Arial"/>
                <a:cs typeface="Arial"/>
              </a:rPr>
              <a:t>Chlorophyll </a:t>
            </a:r>
            <a:r>
              <a:rPr sz="2400" b="1" dirty="0">
                <a:latin typeface="Arial"/>
                <a:cs typeface="Arial"/>
              </a:rPr>
              <a:t>b : </a:t>
            </a:r>
            <a:r>
              <a:rPr sz="2400" spc="-5" dirty="0">
                <a:latin typeface="Arial"/>
                <a:cs typeface="Arial"/>
              </a:rPr>
              <a:t>(Yellow</a:t>
            </a:r>
            <a:r>
              <a:rPr sz="2400" spc="45" dirty="0">
                <a:latin typeface="Arial"/>
                <a:cs typeface="Arial"/>
              </a:rPr>
              <a:t> </a:t>
            </a:r>
            <a:r>
              <a:rPr sz="2400" spc="-5" dirty="0">
                <a:latin typeface="Arial"/>
                <a:cs typeface="Arial"/>
              </a:rPr>
              <a:t>green)</a:t>
            </a:r>
            <a:endParaRPr sz="2400">
              <a:latin typeface="Arial"/>
              <a:cs typeface="Arial"/>
            </a:endParaRPr>
          </a:p>
          <a:p>
            <a:pPr marL="12700">
              <a:lnSpc>
                <a:spcPct val="100000"/>
              </a:lnSpc>
              <a:spcBef>
                <a:spcPts val="2040"/>
              </a:spcBef>
            </a:pPr>
            <a:r>
              <a:rPr sz="2400" b="1" spc="-10" dirty="0">
                <a:latin typeface="Arial"/>
                <a:cs typeface="Arial"/>
              </a:rPr>
              <a:t>Xanthophyll </a:t>
            </a:r>
            <a:r>
              <a:rPr sz="2400" b="1" dirty="0">
                <a:latin typeface="Arial"/>
                <a:cs typeface="Arial"/>
              </a:rPr>
              <a:t>:</a:t>
            </a:r>
            <a:r>
              <a:rPr sz="2400" b="1" spc="40" dirty="0">
                <a:latin typeface="Arial"/>
                <a:cs typeface="Arial"/>
              </a:rPr>
              <a:t> </a:t>
            </a:r>
            <a:r>
              <a:rPr sz="2400" spc="-5" dirty="0">
                <a:latin typeface="Arial"/>
                <a:cs typeface="Arial"/>
              </a:rPr>
              <a:t>(Yellow)</a:t>
            </a:r>
            <a:endParaRPr sz="2400">
              <a:latin typeface="Arial"/>
              <a:cs typeface="Arial"/>
            </a:endParaRPr>
          </a:p>
          <a:p>
            <a:pPr marL="12700">
              <a:lnSpc>
                <a:spcPct val="100000"/>
              </a:lnSpc>
              <a:spcBef>
                <a:spcPts val="2040"/>
              </a:spcBef>
            </a:pPr>
            <a:r>
              <a:rPr sz="2400" b="1" spc="-5" dirty="0">
                <a:latin typeface="Arial"/>
                <a:cs typeface="Arial"/>
              </a:rPr>
              <a:t>Carotenoid </a:t>
            </a:r>
            <a:r>
              <a:rPr sz="2400" b="1" dirty="0">
                <a:latin typeface="Arial"/>
                <a:cs typeface="Arial"/>
              </a:rPr>
              <a:t>: </a:t>
            </a:r>
            <a:r>
              <a:rPr sz="2400" spc="-5" dirty="0">
                <a:latin typeface="Arial"/>
                <a:cs typeface="Arial"/>
              </a:rPr>
              <a:t>(Yellow </a:t>
            </a:r>
            <a:r>
              <a:rPr sz="2400" dirty="0">
                <a:latin typeface="Arial"/>
                <a:cs typeface="Arial"/>
              </a:rPr>
              <a:t>to</a:t>
            </a:r>
            <a:r>
              <a:rPr sz="2400" spc="25" dirty="0">
                <a:latin typeface="Arial"/>
                <a:cs typeface="Arial"/>
              </a:rPr>
              <a:t> </a:t>
            </a:r>
            <a:r>
              <a:rPr sz="2400" spc="-5" dirty="0">
                <a:latin typeface="Arial"/>
                <a:cs typeface="Arial"/>
              </a:rPr>
              <a:t>yellow-orange)</a:t>
            </a:r>
            <a:endParaRPr sz="2400">
              <a:latin typeface="Arial"/>
              <a:cs typeface="Arial"/>
            </a:endParaRPr>
          </a:p>
        </p:txBody>
      </p:sp>
      <p:sp>
        <p:nvSpPr>
          <p:cNvPr id="6" name="object 6"/>
          <p:cNvSpPr txBox="1"/>
          <p:nvPr/>
        </p:nvSpPr>
        <p:spPr>
          <a:xfrm>
            <a:off x="402590" y="3409950"/>
            <a:ext cx="132715" cy="226441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a:p>
            <a:pPr marL="12700">
              <a:lnSpc>
                <a:spcPct val="100000"/>
              </a:lnSpc>
              <a:spcBef>
                <a:spcPts val="2040"/>
              </a:spcBef>
            </a:pPr>
            <a:r>
              <a:rPr sz="2400" dirty="0">
                <a:latin typeface="Arial"/>
                <a:cs typeface="Arial"/>
              </a:rPr>
              <a:t>•</a:t>
            </a:r>
            <a:endParaRPr sz="2400">
              <a:latin typeface="Arial"/>
              <a:cs typeface="Arial"/>
            </a:endParaRPr>
          </a:p>
          <a:p>
            <a:pPr marL="12700">
              <a:lnSpc>
                <a:spcPct val="100000"/>
              </a:lnSpc>
              <a:spcBef>
                <a:spcPts val="2040"/>
              </a:spcBef>
            </a:pPr>
            <a:r>
              <a:rPr sz="2400" dirty="0">
                <a:latin typeface="Arial"/>
                <a:cs typeface="Arial"/>
              </a:rPr>
              <a:t>•</a:t>
            </a:r>
            <a:endParaRPr sz="2400">
              <a:latin typeface="Arial"/>
              <a:cs typeface="Arial"/>
            </a:endParaRPr>
          </a:p>
          <a:p>
            <a:pPr marL="12700">
              <a:lnSpc>
                <a:spcPct val="100000"/>
              </a:lnSpc>
              <a:spcBef>
                <a:spcPts val="2030"/>
              </a:spcBef>
            </a:pPr>
            <a:r>
              <a:rPr sz="2400" dirty="0">
                <a:latin typeface="Arial"/>
                <a:cs typeface="Arial"/>
              </a:rPr>
              <a:t>•</a:t>
            </a:r>
            <a:endParaRPr sz="2400">
              <a:latin typeface="Arial"/>
              <a:cs typeface="Arial"/>
            </a:endParaRPr>
          </a:p>
        </p:txBody>
      </p:sp>
      <p:sp>
        <p:nvSpPr>
          <p:cNvPr id="7" name="object 7"/>
          <p:cNvSpPr txBox="1"/>
          <p:nvPr/>
        </p:nvSpPr>
        <p:spPr>
          <a:xfrm>
            <a:off x="745490" y="5118100"/>
            <a:ext cx="7905115" cy="1122680"/>
          </a:xfrm>
          <a:prstGeom prst="rect">
            <a:avLst/>
          </a:prstGeom>
        </p:spPr>
        <p:txBody>
          <a:bodyPr vert="horz" wrap="square" lIns="0" tIns="12700" rIns="0" bIns="0" rtlCol="0">
            <a:spAutoFit/>
          </a:bodyPr>
          <a:lstStyle/>
          <a:p>
            <a:pPr marL="12700" marR="5080">
              <a:lnSpc>
                <a:spcPct val="150000"/>
              </a:lnSpc>
              <a:spcBef>
                <a:spcPts val="100"/>
              </a:spcBef>
            </a:pPr>
            <a:r>
              <a:rPr sz="2400" dirty="0">
                <a:latin typeface="Arial"/>
                <a:cs typeface="Arial"/>
              </a:rPr>
              <a:t>In the </a:t>
            </a:r>
            <a:r>
              <a:rPr sz="2400" b="1" spc="-5" dirty="0">
                <a:latin typeface="Arial"/>
                <a:cs typeface="Arial"/>
              </a:rPr>
              <a:t>blue </a:t>
            </a:r>
            <a:r>
              <a:rPr sz="2400" spc="-10" dirty="0">
                <a:latin typeface="Arial"/>
                <a:cs typeface="Arial"/>
              </a:rPr>
              <a:t>and </a:t>
            </a:r>
            <a:r>
              <a:rPr sz="2400" b="1" spc="-5" dirty="0">
                <a:latin typeface="Arial"/>
                <a:cs typeface="Arial"/>
              </a:rPr>
              <a:t>red </a:t>
            </a:r>
            <a:r>
              <a:rPr sz="2400" spc="-5" dirty="0">
                <a:latin typeface="Arial"/>
                <a:cs typeface="Arial"/>
              </a:rPr>
              <a:t>regions of spectrum shows </a:t>
            </a:r>
            <a:r>
              <a:rPr sz="2400" spc="-10" dirty="0">
                <a:latin typeface="Arial"/>
                <a:cs typeface="Arial"/>
              </a:rPr>
              <a:t>higher </a:t>
            </a:r>
            <a:r>
              <a:rPr sz="2400" spc="-5" dirty="0">
                <a:latin typeface="Arial"/>
                <a:cs typeface="Arial"/>
              </a:rPr>
              <a:t>rate  of photosynthesis.</a:t>
            </a:r>
            <a:endParaRPr sz="2400">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8800"/>
            <a:ext cx="4670425" cy="574040"/>
          </a:xfrm>
          <a:prstGeom prst="rect">
            <a:avLst/>
          </a:prstGeom>
        </p:spPr>
        <p:txBody>
          <a:bodyPr vert="horz" wrap="square" lIns="0" tIns="12700" rIns="0" bIns="0" rtlCol="0">
            <a:spAutoFit/>
          </a:bodyPr>
          <a:lstStyle/>
          <a:p>
            <a:pPr marL="12700">
              <a:lnSpc>
                <a:spcPct val="100000"/>
              </a:lnSpc>
              <a:spcBef>
                <a:spcPts val="100"/>
              </a:spcBef>
            </a:pPr>
            <a:r>
              <a:rPr sz="3600" b="0" spc="-10" dirty="0">
                <a:solidFill>
                  <a:srgbClr val="000000"/>
                </a:solidFill>
                <a:latin typeface="Arial"/>
                <a:cs typeface="Arial"/>
              </a:rPr>
              <a:t>What </a:t>
            </a:r>
            <a:r>
              <a:rPr sz="3600" b="0" dirty="0">
                <a:solidFill>
                  <a:srgbClr val="000000"/>
                </a:solidFill>
                <a:latin typeface="Arial"/>
                <a:cs typeface="Arial"/>
              </a:rPr>
              <a:t>is </a:t>
            </a:r>
            <a:r>
              <a:rPr sz="3600" b="0" spc="-5" dirty="0">
                <a:solidFill>
                  <a:srgbClr val="000000"/>
                </a:solidFill>
                <a:latin typeface="Arial"/>
                <a:cs typeface="Arial"/>
              </a:rPr>
              <a:t>Light</a:t>
            </a:r>
            <a:r>
              <a:rPr sz="3600" b="0" spc="-75" dirty="0">
                <a:solidFill>
                  <a:srgbClr val="000000"/>
                </a:solidFill>
                <a:latin typeface="Arial"/>
                <a:cs typeface="Arial"/>
              </a:rPr>
              <a:t> </a:t>
            </a:r>
            <a:r>
              <a:rPr sz="3600" b="0" spc="-5" dirty="0">
                <a:solidFill>
                  <a:srgbClr val="000000"/>
                </a:solidFill>
                <a:latin typeface="Arial"/>
                <a:cs typeface="Arial"/>
              </a:rPr>
              <a:t>reaction?</a:t>
            </a:r>
            <a:endParaRPr sz="3600">
              <a:latin typeface="Arial"/>
              <a:cs typeface="Arial"/>
            </a:endParaRPr>
          </a:p>
        </p:txBody>
      </p:sp>
      <p:sp>
        <p:nvSpPr>
          <p:cNvPr id="3" name="object 3"/>
          <p:cNvSpPr txBox="1"/>
          <p:nvPr/>
        </p:nvSpPr>
        <p:spPr>
          <a:xfrm>
            <a:off x="328929" y="1207770"/>
            <a:ext cx="132715" cy="909319"/>
          </a:xfrm>
          <a:prstGeom prst="rect">
            <a:avLst/>
          </a:prstGeom>
        </p:spPr>
        <p:txBody>
          <a:bodyPr vert="horz" wrap="square" lIns="0" tIns="88900" rIns="0" bIns="0" rtlCol="0">
            <a:spAutoFit/>
          </a:bodyPr>
          <a:lstStyle/>
          <a:p>
            <a:pPr marL="12700">
              <a:lnSpc>
                <a:spcPct val="100000"/>
              </a:lnSpc>
              <a:spcBef>
                <a:spcPts val="700"/>
              </a:spcBef>
            </a:pPr>
            <a:r>
              <a:rPr sz="2400" dirty="0">
                <a:latin typeface="Arial"/>
                <a:cs typeface="Arial"/>
              </a:rPr>
              <a:t>•</a:t>
            </a:r>
            <a:endParaRPr sz="2400">
              <a:latin typeface="Arial"/>
              <a:cs typeface="Arial"/>
            </a:endParaRPr>
          </a:p>
          <a:p>
            <a:pPr marL="12700">
              <a:lnSpc>
                <a:spcPct val="100000"/>
              </a:lnSpc>
              <a:spcBef>
                <a:spcPts val="600"/>
              </a:spcBef>
            </a:pPr>
            <a:r>
              <a:rPr sz="2400" dirty="0">
                <a:latin typeface="Arial"/>
                <a:cs typeface="Arial"/>
              </a:rPr>
              <a:t>•</a:t>
            </a:r>
            <a:endParaRPr sz="2400">
              <a:latin typeface="Arial"/>
              <a:cs typeface="Arial"/>
            </a:endParaRPr>
          </a:p>
        </p:txBody>
      </p:sp>
      <p:sp>
        <p:nvSpPr>
          <p:cNvPr id="4" name="object 4"/>
          <p:cNvSpPr txBox="1"/>
          <p:nvPr/>
        </p:nvSpPr>
        <p:spPr>
          <a:xfrm>
            <a:off x="328929" y="289940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5" name="object 5"/>
          <p:cNvSpPr txBox="1"/>
          <p:nvPr/>
        </p:nvSpPr>
        <p:spPr>
          <a:xfrm>
            <a:off x="328929" y="443865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6" name="object 6"/>
          <p:cNvSpPr txBox="1"/>
          <p:nvPr/>
        </p:nvSpPr>
        <p:spPr>
          <a:xfrm>
            <a:off x="671830" y="1224279"/>
            <a:ext cx="7985759" cy="4719320"/>
          </a:xfrm>
          <a:prstGeom prst="rect">
            <a:avLst/>
          </a:prstGeom>
        </p:spPr>
        <p:txBody>
          <a:bodyPr vert="horz" wrap="square" lIns="0" tIns="88900" rIns="0" bIns="0" rtlCol="0">
            <a:spAutoFit/>
          </a:bodyPr>
          <a:lstStyle/>
          <a:p>
            <a:pPr marL="12700">
              <a:lnSpc>
                <a:spcPct val="100000"/>
              </a:lnSpc>
              <a:spcBef>
                <a:spcPts val="700"/>
              </a:spcBef>
            </a:pPr>
            <a:r>
              <a:rPr sz="2400" spc="-5" dirty="0">
                <a:latin typeface="Arial"/>
                <a:cs typeface="Arial"/>
              </a:rPr>
              <a:t>Process which takes place </a:t>
            </a:r>
            <a:r>
              <a:rPr sz="2400" spc="-10" dirty="0">
                <a:latin typeface="Arial"/>
                <a:cs typeface="Arial"/>
              </a:rPr>
              <a:t>in </a:t>
            </a:r>
            <a:r>
              <a:rPr sz="2400" spc="-5" dirty="0">
                <a:latin typeface="Arial"/>
                <a:cs typeface="Arial"/>
              </a:rPr>
              <a:t>the presence of </a:t>
            </a:r>
            <a:r>
              <a:rPr sz="2400" spc="-10" dirty="0">
                <a:latin typeface="Arial"/>
                <a:cs typeface="Arial"/>
              </a:rPr>
              <a:t>light</a:t>
            </a:r>
            <a:r>
              <a:rPr sz="2400" spc="40" dirty="0">
                <a:latin typeface="Arial"/>
                <a:cs typeface="Arial"/>
              </a:rPr>
              <a:t> </a:t>
            </a:r>
            <a:r>
              <a:rPr sz="2400" spc="-5" dirty="0">
                <a:latin typeface="Arial"/>
                <a:cs typeface="Arial"/>
              </a:rPr>
              <a:t>only.</a:t>
            </a:r>
            <a:endParaRPr sz="2400">
              <a:latin typeface="Arial"/>
              <a:cs typeface="Arial"/>
            </a:endParaRPr>
          </a:p>
          <a:p>
            <a:pPr marL="12700" marR="125730">
              <a:lnSpc>
                <a:spcPct val="100000"/>
              </a:lnSpc>
              <a:spcBef>
                <a:spcPts val="600"/>
              </a:spcBef>
            </a:pPr>
            <a:r>
              <a:rPr sz="2400" spc="-5" dirty="0">
                <a:latin typeface="Arial"/>
                <a:cs typeface="Arial"/>
              </a:rPr>
              <a:t>Light reactions or </a:t>
            </a:r>
            <a:r>
              <a:rPr sz="2400" dirty="0">
                <a:latin typeface="Arial"/>
                <a:cs typeface="Arial"/>
              </a:rPr>
              <a:t>the </a:t>
            </a:r>
            <a:r>
              <a:rPr sz="2400" spc="-5" dirty="0">
                <a:latin typeface="Arial"/>
                <a:cs typeface="Arial"/>
              </a:rPr>
              <a:t>‘Photochemical ‘phase includes </a:t>
            </a:r>
            <a:r>
              <a:rPr sz="2400" spc="-10" dirty="0">
                <a:latin typeface="Arial"/>
                <a:cs typeface="Arial"/>
              </a:rPr>
              <a:t>light  </a:t>
            </a:r>
            <a:r>
              <a:rPr sz="2400" spc="-5" dirty="0">
                <a:latin typeface="Arial"/>
                <a:cs typeface="Arial"/>
              </a:rPr>
              <a:t>absorption, splitting of water, </a:t>
            </a:r>
            <a:r>
              <a:rPr sz="2400" spc="-10" dirty="0">
                <a:latin typeface="Arial"/>
                <a:cs typeface="Arial"/>
              </a:rPr>
              <a:t>evolution </a:t>
            </a:r>
            <a:r>
              <a:rPr sz="2400" spc="-5" dirty="0">
                <a:latin typeface="Arial"/>
                <a:cs typeface="Arial"/>
              </a:rPr>
              <a:t>of oxygen </a:t>
            </a:r>
            <a:r>
              <a:rPr sz="2400" spc="-10" dirty="0">
                <a:latin typeface="Arial"/>
                <a:cs typeface="Arial"/>
              </a:rPr>
              <a:t>and  </a:t>
            </a:r>
            <a:r>
              <a:rPr sz="2400" dirty="0">
                <a:latin typeface="Arial"/>
                <a:cs typeface="Arial"/>
              </a:rPr>
              <a:t>formation </a:t>
            </a:r>
            <a:r>
              <a:rPr sz="2400" spc="-5" dirty="0">
                <a:latin typeface="Arial"/>
                <a:cs typeface="Arial"/>
              </a:rPr>
              <a:t>of </a:t>
            </a:r>
            <a:r>
              <a:rPr sz="2400" spc="-10" dirty="0">
                <a:latin typeface="Arial"/>
                <a:cs typeface="Arial"/>
              </a:rPr>
              <a:t>high energy </a:t>
            </a:r>
            <a:r>
              <a:rPr sz="2400" spc="-5" dirty="0">
                <a:latin typeface="Arial"/>
                <a:cs typeface="Arial"/>
              </a:rPr>
              <a:t>compound like </a:t>
            </a:r>
            <a:r>
              <a:rPr sz="2400" dirty="0">
                <a:latin typeface="Arial"/>
                <a:cs typeface="Arial"/>
              </a:rPr>
              <a:t>ATP </a:t>
            </a:r>
            <a:r>
              <a:rPr sz="2400" spc="-5" dirty="0">
                <a:latin typeface="Arial"/>
                <a:cs typeface="Arial"/>
              </a:rPr>
              <a:t>and</a:t>
            </a:r>
            <a:r>
              <a:rPr sz="2400" spc="15" dirty="0">
                <a:latin typeface="Arial"/>
                <a:cs typeface="Arial"/>
              </a:rPr>
              <a:t> </a:t>
            </a:r>
            <a:r>
              <a:rPr sz="2400" spc="-10" dirty="0">
                <a:latin typeface="Arial"/>
                <a:cs typeface="Arial"/>
              </a:rPr>
              <a:t>NADPH.</a:t>
            </a:r>
            <a:endParaRPr sz="2400">
              <a:latin typeface="Arial"/>
              <a:cs typeface="Arial"/>
            </a:endParaRPr>
          </a:p>
          <a:p>
            <a:pPr marL="12700" marR="123189">
              <a:lnSpc>
                <a:spcPct val="100000"/>
              </a:lnSpc>
              <a:spcBef>
                <a:spcPts val="600"/>
              </a:spcBef>
            </a:pPr>
            <a:r>
              <a:rPr sz="2400" dirty="0">
                <a:latin typeface="Arial"/>
                <a:cs typeface="Arial"/>
              </a:rPr>
              <a:t>It </a:t>
            </a:r>
            <a:r>
              <a:rPr sz="2400" spc="-10" dirty="0">
                <a:latin typeface="Arial"/>
                <a:cs typeface="Arial"/>
              </a:rPr>
              <a:t>involves </a:t>
            </a:r>
            <a:r>
              <a:rPr sz="2400" spc="-5" dirty="0">
                <a:latin typeface="Arial"/>
                <a:cs typeface="Arial"/>
              </a:rPr>
              <a:t>several complex </a:t>
            </a:r>
            <a:r>
              <a:rPr sz="2400" dirty="0">
                <a:latin typeface="Arial"/>
                <a:cs typeface="Arial"/>
              </a:rPr>
              <a:t>&amp; </a:t>
            </a:r>
            <a:r>
              <a:rPr sz="2400" spc="-5" dirty="0">
                <a:latin typeface="Arial"/>
                <a:cs typeface="Arial"/>
              </a:rPr>
              <a:t>the pigments of the complex  are organized into </a:t>
            </a:r>
            <a:r>
              <a:rPr sz="2400" dirty="0">
                <a:latin typeface="Arial"/>
                <a:cs typeface="Arial"/>
              </a:rPr>
              <a:t>two </a:t>
            </a:r>
            <a:r>
              <a:rPr sz="2400" spc="-5" dirty="0">
                <a:latin typeface="Arial"/>
                <a:cs typeface="Arial"/>
              </a:rPr>
              <a:t>discrete photochemical </a:t>
            </a:r>
            <a:r>
              <a:rPr sz="2400" b="1" dirty="0">
                <a:latin typeface="Arial"/>
                <a:cs typeface="Arial"/>
              </a:rPr>
              <a:t>light  </a:t>
            </a:r>
            <a:r>
              <a:rPr sz="2400" b="1" spc="-5" dirty="0">
                <a:latin typeface="Arial"/>
                <a:cs typeface="Arial"/>
              </a:rPr>
              <a:t>harvesting </a:t>
            </a:r>
            <a:r>
              <a:rPr sz="2400" b="1" spc="-10" dirty="0">
                <a:latin typeface="Arial"/>
                <a:cs typeface="Arial"/>
              </a:rPr>
              <a:t>complexes </a:t>
            </a:r>
            <a:r>
              <a:rPr sz="2400" spc="-5" dirty="0">
                <a:latin typeface="Arial"/>
                <a:cs typeface="Arial"/>
              </a:rPr>
              <a:t>(</a:t>
            </a:r>
            <a:r>
              <a:rPr sz="2400" b="1" spc="-5" dirty="0">
                <a:latin typeface="Arial"/>
                <a:cs typeface="Arial"/>
              </a:rPr>
              <a:t>LHC</a:t>
            </a:r>
            <a:r>
              <a:rPr sz="2400" spc="-5" dirty="0">
                <a:latin typeface="Arial"/>
                <a:cs typeface="Arial"/>
              </a:rPr>
              <a:t>)- </a:t>
            </a:r>
            <a:r>
              <a:rPr sz="2400" b="1" spc="-10" dirty="0">
                <a:latin typeface="Arial"/>
                <a:cs typeface="Arial"/>
              </a:rPr>
              <a:t>Photosystem </a:t>
            </a:r>
            <a:r>
              <a:rPr sz="2400" b="1" dirty="0">
                <a:latin typeface="Arial"/>
                <a:cs typeface="Arial"/>
              </a:rPr>
              <a:t>I (PS I) </a:t>
            </a:r>
            <a:r>
              <a:rPr sz="2400" spc="-10" dirty="0">
                <a:latin typeface="Arial"/>
                <a:cs typeface="Arial"/>
              </a:rPr>
              <a:t>and  </a:t>
            </a:r>
            <a:r>
              <a:rPr sz="2400" b="1" spc="-10" dirty="0">
                <a:latin typeface="Arial"/>
                <a:cs typeface="Arial"/>
              </a:rPr>
              <a:t>Photosystem </a:t>
            </a:r>
            <a:r>
              <a:rPr sz="2400" b="1" dirty="0">
                <a:latin typeface="Arial"/>
                <a:cs typeface="Arial"/>
              </a:rPr>
              <a:t>II </a:t>
            </a:r>
            <a:r>
              <a:rPr sz="2400" b="1" spc="-5" dirty="0">
                <a:latin typeface="Arial"/>
                <a:cs typeface="Arial"/>
              </a:rPr>
              <a:t>(PS</a:t>
            </a:r>
            <a:r>
              <a:rPr sz="2400" b="1" spc="10" dirty="0">
                <a:latin typeface="Arial"/>
                <a:cs typeface="Arial"/>
              </a:rPr>
              <a:t> II</a:t>
            </a:r>
            <a:r>
              <a:rPr sz="2400" spc="10" dirty="0">
                <a:latin typeface="Arial"/>
                <a:cs typeface="Arial"/>
              </a:rPr>
              <a:t>).</a:t>
            </a:r>
            <a:endParaRPr sz="2400">
              <a:latin typeface="Arial"/>
              <a:cs typeface="Arial"/>
            </a:endParaRPr>
          </a:p>
          <a:p>
            <a:pPr marL="12700" marR="5080">
              <a:lnSpc>
                <a:spcPct val="100000"/>
              </a:lnSpc>
              <a:spcBef>
                <a:spcPts val="600"/>
              </a:spcBef>
              <a:tabLst>
                <a:tab pos="1555750" algn="l"/>
                <a:tab pos="2570480" algn="l"/>
                <a:tab pos="2994025" algn="l"/>
                <a:tab pos="3013075" algn="l"/>
                <a:tab pos="3521075" algn="l"/>
                <a:tab pos="3945254" algn="l"/>
                <a:tab pos="4095115" algn="l"/>
                <a:tab pos="5042535" algn="l"/>
                <a:tab pos="5384165" algn="l"/>
                <a:tab pos="5808345" algn="l"/>
              </a:tabLst>
            </a:pPr>
            <a:r>
              <a:rPr sz="2400" b="1" spc="-5" dirty="0">
                <a:latin typeface="Arial"/>
                <a:cs typeface="Arial"/>
              </a:rPr>
              <a:t>Light Harvesting Complexes (LHC) </a:t>
            </a:r>
            <a:r>
              <a:rPr sz="2400" b="1" dirty="0">
                <a:latin typeface="Arial"/>
                <a:cs typeface="Arial"/>
              </a:rPr>
              <a:t>: </a:t>
            </a:r>
            <a:r>
              <a:rPr sz="2400" dirty="0">
                <a:latin typeface="Arial"/>
                <a:cs typeface="Arial"/>
              </a:rPr>
              <a:t>The </a:t>
            </a:r>
            <a:r>
              <a:rPr sz="2400" spc="-10" dirty="0">
                <a:latin typeface="Arial"/>
                <a:cs typeface="Arial"/>
              </a:rPr>
              <a:t>light </a:t>
            </a:r>
            <a:r>
              <a:rPr sz="2400" spc="-5" dirty="0">
                <a:latin typeface="Arial"/>
                <a:cs typeface="Arial"/>
              </a:rPr>
              <a:t>harvesting  complexes</a:t>
            </a:r>
            <a:r>
              <a:rPr sz="2400" spc="15" dirty="0">
                <a:latin typeface="Arial"/>
                <a:cs typeface="Arial"/>
              </a:rPr>
              <a:t> </a:t>
            </a:r>
            <a:r>
              <a:rPr sz="2400" spc="-5" dirty="0">
                <a:latin typeface="Arial"/>
                <a:cs typeface="Arial"/>
              </a:rPr>
              <a:t>are</a:t>
            </a:r>
            <a:r>
              <a:rPr sz="2400" spc="15" dirty="0">
                <a:latin typeface="Arial"/>
                <a:cs typeface="Arial"/>
              </a:rPr>
              <a:t> </a:t>
            </a:r>
            <a:r>
              <a:rPr sz="2400" dirty="0">
                <a:latin typeface="Arial"/>
                <a:cs typeface="Arial"/>
              </a:rPr>
              <a:t>made		up	</a:t>
            </a:r>
            <a:r>
              <a:rPr sz="2400" spc="-5" dirty="0">
                <a:latin typeface="Arial"/>
                <a:cs typeface="Arial"/>
              </a:rPr>
              <a:t>of	hundreds	of	pigment  molecules	</a:t>
            </a:r>
            <a:r>
              <a:rPr sz="2400" spc="-10" dirty="0">
                <a:latin typeface="Arial"/>
                <a:cs typeface="Arial"/>
              </a:rPr>
              <a:t>bound	</a:t>
            </a:r>
            <a:r>
              <a:rPr sz="2400" dirty="0">
                <a:latin typeface="Arial"/>
                <a:cs typeface="Arial"/>
              </a:rPr>
              <a:t>to	</a:t>
            </a:r>
            <a:r>
              <a:rPr sz="2400" spc="-5" dirty="0">
                <a:latin typeface="Arial"/>
                <a:cs typeface="Arial"/>
              </a:rPr>
              <a:t>protein		within	</a:t>
            </a:r>
            <a:r>
              <a:rPr sz="2400" dirty="0">
                <a:latin typeface="Arial"/>
                <a:cs typeface="Arial"/>
              </a:rPr>
              <a:t>the </a:t>
            </a:r>
            <a:r>
              <a:rPr sz="2400" spc="-5" dirty="0">
                <a:latin typeface="Arial"/>
                <a:cs typeface="Arial"/>
              </a:rPr>
              <a:t>photosystem </a:t>
            </a:r>
            <a:r>
              <a:rPr sz="2400" dirty="0">
                <a:latin typeface="Arial"/>
                <a:cs typeface="Arial"/>
              </a:rPr>
              <a:t>I  </a:t>
            </a:r>
            <a:r>
              <a:rPr sz="2400" spc="-5" dirty="0">
                <a:latin typeface="Arial"/>
                <a:cs typeface="Arial"/>
              </a:rPr>
              <a:t>(PSI) and photosystem </a:t>
            </a:r>
            <a:r>
              <a:rPr sz="2400" dirty="0">
                <a:latin typeface="Arial"/>
                <a:cs typeface="Arial"/>
              </a:rPr>
              <a:t>II</a:t>
            </a:r>
            <a:r>
              <a:rPr sz="2400" spc="30" dirty="0">
                <a:latin typeface="Arial"/>
                <a:cs typeface="Arial"/>
              </a:rPr>
              <a:t> </a:t>
            </a:r>
            <a:r>
              <a:rPr sz="2400" spc="-5" dirty="0">
                <a:latin typeface="Arial"/>
                <a:cs typeface="Arial"/>
              </a:rPr>
              <a:t>(PSII).</a:t>
            </a:r>
            <a:endParaRPr sz="2400">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87450" y="835660"/>
            <a:ext cx="6697980" cy="561721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345440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3" name="object 3"/>
          <p:cNvSpPr txBox="1"/>
          <p:nvPr/>
        </p:nvSpPr>
        <p:spPr>
          <a:xfrm>
            <a:off x="535940" y="496570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4" name="object 4"/>
          <p:cNvSpPr txBox="1"/>
          <p:nvPr/>
        </p:nvSpPr>
        <p:spPr>
          <a:xfrm>
            <a:off x="535940" y="1604009"/>
            <a:ext cx="7985759" cy="4093210"/>
          </a:xfrm>
          <a:prstGeom prst="rect">
            <a:avLst/>
          </a:prstGeom>
        </p:spPr>
        <p:txBody>
          <a:bodyPr vert="horz" wrap="square" lIns="0" tIns="38735" rIns="0" bIns="0" rtlCol="0">
            <a:spAutoFit/>
          </a:bodyPr>
          <a:lstStyle/>
          <a:p>
            <a:pPr marL="355600" marR="36195" indent="-342900">
              <a:lnSpc>
                <a:spcPct val="92900"/>
              </a:lnSpc>
              <a:spcBef>
                <a:spcPts val="305"/>
              </a:spcBef>
              <a:buChar char="•"/>
              <a:tabLst>
                <a:tab pos="354965" algn="l"/>
                <a:tab pos="355600" algn="l"/>
              </a:tabLst>
            </a:pPr>
            <a:r>
              <a:rPr sz="2400" spc="-5" dirty="0">
                <a:latin typeface="Arial"/>
                <a:cs typeface="Arial"/>
              </a:rPr>
              <a:t>Each photosystem has all the pigments </a:t>
            </a:r>
            <a:r>
              <a:rPr sz="2400" spc="-10" dirty="0">
                <a:latin typeface="Arial"/>
                <a:cs typeface="Arial"/>
              </a:rPr>
              <a:t>bound </a:t>
            </a:r>
            <a:r>
              <a:rPr sz="2400" dirty="0">
                <a:latin typeface="Arial"/>
                <a:cs typeface="Arial"/>
              </a:rPr>
              <a:t>to </a:t>
            </a:r>
            <a:r>
              <a:rPr sz="2400" spc="-5" dirty="0">
                <a:latin typeface="Arial"/>
                <a:cs typeface="Arial"/>
              </a:rPr>
              <a:t>protein  </a:t>
            </a:r>
            <a:r>
              <a:rPr sz="2400" spc="-10" dirty="0">
                <a:latin typeface="Arial"/>
                <a:cs typeface="Arial"/>
              </a:rPr>
              <a:t>except one </a:t>
            </a:r>
            <a:r>
              <a:rPr sz="2400" spc="-5" dirty="0">
                <a:latin typeface="Arial"/>
                <a:cs typeface="Arial"/>
              </a:rPr>
              <a:t>molecule of chlorophyll </a:t>
            </a:r>
            <a:r>
              <a:rPr sz="2400" spc="-10" dirty="0">
                <a:latin typeface="Arial"/>
                <a:cs typeface="Arial"/>
              </a:rPr>
              <a:t>‘a’ </a:t>
            </a:r>
            <a:r>
              <a:rPr sz="2400" dirty="0">
                <a:latin typeface="Arial"/>
                <a:cs typeface="Arial"/>
              </a:rPr>
              <a:t>forming a </a:t>
            </a:r>
            <a:r>
              <a:rPr sz="2400" spc="-10" dirty="0">
                <a:latin typeface="Arial"/>
                <a:cs typeface="Arial"/>
              </a:rPr>
              <a:t>light  </a:t>
            </a:r>
            <a:r>
              <a:rPr sz="2400" spc="-5" dirty="0">
                <a:latin typeface="Arial"/>
                <a:cs typeface="Arial"/>
              </a:rPr>
              <a:t>harvesting </a:t>
            </a:r>
            <a:r>
              <a:rPr sz="2400" dirty="0">
                <a:latin typeface="Arial"/>
                <a:cs typeface="Arial"/>
              </a:rPr>
              <a:t>system</a:t>
            </a:r>
            <a:r>
              <a:rPr sz="2400" spc="20" dirty="0">
                <a:latin typeface="Arial"/>
                <a:cs typeface="Arial"/>
              </a:rPr>
              <a:t> </a:t>
            </a:r>
            <a:r>
              <a:rPr sz="2400" spc="-5" dirty="0">
                <a:latin typeface="Arial"/>
                <a:cs typeface="Arial"/>
              </a:rPr>
              <a:t>(antennae).</a:t>
            </a:r>
            <a:endParaRPr sz="2400">
              <a:latin typeface="Arial"/>
              <a:cs typeface="Arial"/>
            </a:endParaRPr>
          </a:p>
          <a:p>
            <a:pPr marL="355600" marR="953135" indent="-342900">
              <a:lnSpc>
                <a:spcPts val="2670"/>
              </a:lnSpc>
              <a:spcBef>
                <a:spcPts val="660"/>
              </a:spcBef>
              <a:buChar char="•"/>
              <a:tabLst>
                <a:tab pos="354965" algn="l"/>
                <a:tab pos="355600" algn="l"/>
              </a:tabLst>
            </a:pPr>
            <a:r>
              <a:rPr sz="2400" spc="-5" dirty="0">
                <a:latin typeface="Arial"/>
                <a:cs typeface="Arial"/>
              </a:rPr>
              <a:t>Pigments absorbs different </a:t>
            </a:r>
            <a:r>
              <a:rPr sz="2400" spc="-10" dirty="0">
                <a:latin typeface="Arial"/>
                <a:cs typeface="Arial"/>
              </a:rPr>
              <a:t>wavelength </a:t>
            </a:r>
            <a:r>
              <a:rPr sz="2400" dirty="0">
                <a:latin typeface="Arial"/>
                <a:cs typeface="Arial"/>
              </a:rPr>
              <a:t>of </a:t>
            </a:r>
            <a:r>
              <a:rPr sz="2400" spc="-10" dirty="0">
                <a:latin typeface="Arial"/>
                <a:cs typeface="Arial"/>
              </a:rPr>
              <a:t>light </a:t>
            </a:r>
            <a:r>
              <a:rPr sz="2400" dirty="0">
                <a:latin typeface="Arial"/>
                <a:cs typeface="Arial"/>
              </a:rPr>
              <a:t>for  </a:t>
            </a:r>
            <a:r>
              <a:rPr sz="2400" spc="-5" dirty="0">
                <a:latin typeface="Arial"/>
                <a:cs typeface="Arial"/>
              </a:rPr>
              <a:t>efficient photosynthesis</a:t>
            </a:r>
            <a:endParaRPr sz="2400">
              <a:latin typeface="Arial"/>
              <a:cs typeface="Arial"/>
            </a:endParaRPr>
          </a:p>
          <a:p>
            <a:pPr marL="355600" marR="5080">
              <a:lnSpc>
                <a:spcPts val="2670"/>
              </a:lnSpc>
              <a:spcBef>
                <a:spcPts val="610"/>
              </a:spcBef>
            </a:pPr>
            <a:r>
              <a:rPr sz="2400" dirty="0">
                <a:latin typeface="Arial"/>
                <a:cs typeface="Arial"/>
              </a:rPr>
              <a:t>The </a:t>
            </a:r>
            <a:r>
              <a:rPr sz="2400" spc="-5" dirty="0">
                <a:latin typeface="Arial"/>
                <a:cs typeface="Arial"/>
              </a:rPr>
              <a:t>reaction center (chlorophyll </a:t>
            </a:r>
            <a:r>
              <a:rPr sz="2400" dirty="0">
                <a:latin typeface="Arial"/>
                <a:cs typeface="Arial"/>
              </a:rPr>
              <a:t>a) </a:t>
            </a:r>
            <a:r>
              <a:rPr sz="2400" spc="-5" dirty="0">
                <a:latin typeface="Arial"/>
                <a:cs typeface="Arial"/>
              </a:rPr>
              <a:t>is different in both </a:t>
            </a:r>
            <a:r>
              <a:rPr sz="2400" dirty="0">
                <a:latin typeface="Arial"/>
                <a:cs typeface="Arial"/>
              </a:rPr>
              <a:t>the  </a:t>
            </a:r>
            <a:r>
              <a:rPr sz="2400" spc="-5" dirty="0">
                <a:latin typeface="Arial"/>
                <a:cs typeface="Arial"/>
              </a:rPr>
              <a:t>photosystems.</a:t>
            </a:r>
            <a:endParaRPr sz="2400">
              <a:latin typeface="Arial"/>
              <a:cs typeface="Arial"/>
            </a:endParaRPr>
          </a:p>
          <a:p>
            <a:pPr marL="355600" marR="73660" indent="-342900">
              <a:lnSpc>
                <a:spcPts val="2670"/>
              </a:lnSpc>
              <a:spcBef>
                <a:spcPts val="610"/>
              </a:spcBef>
              <a:buFont typeface="Arial"/>
              <a:buChar char="•"/>
              <a:tabLst>
                <a:tab pos="354965" algn="l"/>
                <a:tab pos="355600" algn="l"/>
              </a:tabLst>
            </a:pPr>
            <a:r>
              <a:rPr sz="2400" b="1" spc="-10" dirty="0">
                <a:latin typeface="Arial"/>
                <a:cs typeface="Arial"/>
              </a:rPr>
              <a:t>Photosystem </a:t>
            </a:r>
            <a:r>
              <a:rPr sz="2400" b="1" dirty="0">
                <a:latin typeface="Arial"/>
                <a:cs typeface="Arial"/>
              </a:rPr>
              <a:t>I (PSI) : </a:t>
            </a:r>
            <a:r>
              <a:rPr sz="2400" spc="-10" dirty="0">
                <a:latin typeface="Arial"/>
                <a:cs typeface="Arial"/>
              </a:rPr>
              <a:t>Chlorophyll </a:t>
            </a:r>
            <a:r>
              <a:rPr sz="2400" spc="-5" dirty="0">
                <a:latin typeface="Arial"/>
                <a:cs typeface="Arial"/>
              </a:rPr>
              <a:t>‘a’ </a:t>
            </a:r>
            <a:r>
              <a:rPr sz="2400" spc="-10" dirty="0">
                <a:latin typeface="Arial"/>
                <a:cs typeface="Arial"/>
              </a:rPr>
              <a:t>has </a:t>
            </a:r>
            <a:r>
              <a:rPr sz="2400" spc="-5" dirty="0">
                <a:latin typeface="Arial"/>
                <a:cs typeface="Arial"/>
              </a:rPr>
              <a:t>an absorption  peak at 700 nm</a:t>
            </a:r>
            <a:r>
              <a:rPr sz="2400" spc="25" dirty="0">
                <a:latin typeface="Arial"/>
                <a:cs typeface="Arial"/>
              </a:rPr>
              <a:t> </a:t>
            </a:r>
            <a:r>
              <a:rPr sz="2400" spc="-5" dirty="0">
                <a:latin typeface="Arial"/>
                <a:cs typeface="Arial"/>
              </a:rPr>
              <a:t>(P700).</a:t>
            </a:r>
            <a:endParaRPr sz="2400">
              <a:latin typeface="Arial"/>
              <a:cs typeface="Arial"/>
            </a:endParaRPr>
          </a:p>
          <a:p>
            <a:pPr marL="355600" marR="326390">
              <a:lnSpc>
                <a:spcPts val="2670"/>
              </a:lnSpc>
              <a:spcBef>
                <a:spcPts val="610"/>
              </a:spcBef>
            </a:pPr>
            <a:r>
              <a:rPr sz="2400" b="1" spc="-10" dirty="0">
                <a:latin typeface="Arial"/>
                <a:cs typeface="Arial"/>
              </a:rPr>
              <a:t>Photosystem </a:t>
            </a:r>
            <a:r>
              <a:rPr sz="2400" b="1" dirty="0">
                <a:latin typeface="Arial"/>
                <a:cs typeface="Arial"/>
              </a:rPr>
              <a:t>II </a:t>
            </a:r>
            <a:r>
              <a:rPr sz="2400" b="1" spc="-5" dirty="0">
                <a:latin typeface="Arial"/>
                <a:cs typeface="Arial"/>
              </a:rPr>
              <a:t>(PSII) </a:t>
            </a:r>
            <a:r>
              <a:rPr sz="2400" b="1" dirty="0">
                <a:latin typeface="Arial"/>
                <a:cs typeface="Arial"/>
              </a:rPr>
              <a:t>: </a:t>
            </a:r>
            <a:r>
              <a:rPr sz="2400" spc="-5" dirty="0">
                <a:latin typeface="Arial"/>
                <a:cs typeface="Arial"/>
              </a:rPr>
              <a:t>Chlorophyll ‘a’ </a:t>
            </a:r>
            <a:r>
              <a:rPr sz="2400" spc="-10" dirty="0">
                <a:latin typeface="Arial"/>
                <a:cs typeface="Arial"/>
              </a:rPr>
              <a:t>has </a:t>
            </a:r>
            <a:r>
              <a:rPr sz="2400" spc="-5" dirty="0">
                <a:latin typeface="Arial"/>
                <a:cs typeface="Arial"/>
              </a:rPr>
              <a:t>absorption  peak at 680 nm</a:t>
            </a:r>
            <a:r>
              <a:rPr sz="2400" spc="25" dirty="0">
                <a:latin typeface="Arial"/>
                <a:cs typeface="Arial"/>
              </a:rPr>
              <a:t> </a:t>
            </a:r>
            <a:r>
              <a:rPr sz="2400" spc="-5" dirty="0">
                <a:latin typeface="Arial"/>
                <a:cs typeface="Arial"/>
              </a:rPr>
              <a:t>(P680).</a:t>
            </a:r>
            <a:endParaRPr sz="2400">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8800"/>
            <a:ext cx="5406390" cy="574040"/>
          </a:xfrm>
          <a:prstGeom prst="rect">
            <a:avLst/>
          </a:prstGeom>
        </p:spPr>
        <p:txBody>
          <a:bodyPr vert="horz" wrap="square" lIns="0" tIns="12700" rIns="0" bIns="0" rtlCol="0">
            <a:spAutoFit/>
          </a:bodyPr>
          <a:lstStyle/>
          <a:p>
            <a:pPr marL="12700">
              <a:lnSpc>
                <a:spcPct val="100000"/>
              </a:lnSpc>
              <a:spcBef>
                <a:spcPts val="100"/>
              </a:spcBef>
            </a:pPr>
            <a:r>
              <a:rPr sz="3600" b="0" spc="-5" dirty="0">
                <a:solidFill>
                  <a:srgbClr val="000000"/>
                </a:solidFill>
                <a:latin typeface="Arial"/>
                <a:cs typeface="Arial"/>
              </a:rPr>
              <a:t>Process </a:t>
            </a:r>
            <a:r>
              <a:rPr sz="3600" b="0" dirty="0">
                <a:solidFill>
                  <a:srgbClr val="000000"/>
                </a:solidFill>
                <a:latin typeface="Arial"/>
                <a:cs typeface="Arial"/>
              </a:rPr>
              <a:t>of</a:t>
            </a:r>
            <a:r>
              <a:rPr sz="3600" b="0" spc="-95" dirty="0">
                <a:solidFill>
                  <a:srgbClr val="000000"/>
                </a:solidFill>
                <a:latin typeface="Arial"/>
                <a:cs typeface="Arial"/>
              </a:rPr>
              <a:t> </a:t>
            </a:r>
            <a:r>
              <a:rPr sz="3600" b="0" spc="-5" dirty="0">
                <a:solidFill>
                  <a:srgbClr val="000000"/>
                </a:solidFill>
                <a:latin typeface="Arial"/>
                <a:cs typeface="Arial"/>
              </a:rPr>
              <a:t>Photosynthesis</a:t>
            </a:r>
            <a:endParaRPr sz="3600">
              <a:latin typeface="Arial"/>
              <a:cs typeface="Arial"/>
            </a:endParaRPr>
          </a:p>
        </p:txBody>
      </p:sp>
      <p:sp>
        <p:nvSpPr>
          <p:cNvPr id="3" name="object 3"/>
          <p:cNvSpPr txBox="1"/>
          <p:nvPr/>
        </p:nvSpPr>
        <p:spPr>
          <a:xfrm>
            <a:off x="535940" y="179959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4" name="object 4"/>
          <p:cNvSpPr txBox="1"/>
          <p:nvPr/>
        </p:nvSpPr>
        <p:spPr>
          <a:xfrm>
            <a:off x="878839" y="1633219"/>
            <a:ext cx="6797040" cy="1122680"/>
          </a:xfrm>
          <a:prstGeom prst="rect">
            <a:avLst/>
          </a:prstGeom>
        </p:spPr>
        <p:txBody>
          <a:bodyPr vert="horz" wrap="square" lIns="0" tIns="12700" rIns="0" bIns="0" rtlCol="0">
            <a:spAutoFit/>
          </a:bodyPr>
          <a:lstStyle/>
          <a:p>
            <a:pPr marL="12700" marR="5080">
              <a:lnSpc>
                <a:spcPct val="150000"/>
              </a:lnSpc>
              <a:spcBef>
                <a:spcPts val="100"/>
              </a:spcBef>
            </a:pPr>
            <a:r>
              <a:rPr sz="2400" dirty="0">
                <a:latin typeface="Arial"/>
                <a:cs typeface="Arial"/>
              </a:rPr>
              <a:t>It </a:t>
            </a:r>
            <a:r>
              <a:rPr sz="2400" spc="-10" dirty="0">
                <a:latin typeface="Arial"/>
                <a:cs typeface="Arial"/>
              </a:rPr>
              <a:t>includes </a:t>
            </a:r>
            <a:r>
              <a:rPr sz="2400" dirty="0">
                <a:latin typeface="Arial"/>
                <a:cs typeface="Arial"/>
              </a:rPr>
              <a:t>two </a:t>
            </a:r>
            <a:r>
              <a:rPr sz="2400" spc="-10" dirty="0">
                <a:latin typeface="Arial"/>
                <a:cs typeface="Arial"/>
              </a:rPr>
              <a:t>phases </a:t>
            </a:r>
            <a:r>
              <a:rPr sz="2400" dirty="0">
                <a:latin typeface="Arial"/>
                <a:cs typeface="Arial"/>
              </a:rPr>
              <a:t>- </a:t>
            </a:r>
            <a:r>
              <a:rPr sz="2400" spc="-5" dirty="0">
                <a:latin typeface="Arial"/>
                <a:cs typeface="Arial"/>
              </a:rPr>
              <a:t>Photochemical </a:t>
            </a:r>
            <a:r>
              <a:rPr sz="2400" spc="-10" dirty="0">
                <a:latin typeface="Arial"/>
                <a:cs typeface="Arial"/>
              </a:rPr>
              <a:t>phase and  </a:t>
            </a:r>
            <a:r>
              <a:rPr sz="2400" spc="-5" dirty="0">
                <a:latin typeface="Arial"/>
                <a:cs typeface="Arial"/>
              </a:rPr>
              <a:t>biosynthetic phase.</a:t>
            </a:r>
            <a:endParaRPr sz="2400">
              <a:latin typeface="Arial"/>
              <a:cs typeface="Arial"/>
            </a:endParaRPr>
          </a:p>
        </p:txBody>
      </p:sp>
      <p:sp>
        <p:nvSpPr>
          <p:cNvPr id="5" name="object 5"/>
          <p:cNvSpPr txBox="1"/>
          <p:nvPr/>
        </p:nvSpPr>
        <p:spPr>
          <a:xfrm>
            <a:off x="535940" y="297307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6" name="object 6"/>
          <p:cNvSpPr txBox="1"/>
          <p:nvPr/>
        </p:nvSpPr>
        <p:spPr>
          <a:xfrm>
            <a:off x="535940" y="469392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7" name="object 7"/>
          <p:cNvSpPr txBox="1">
            <a:spLocks noGrp="1"/>
          </p:cNvSpPr>
          <p:nvPr>
            <p:ph type="body" idx="1"/>
          </p:nvPr>
        </p:nvSpPr>
        <p:spPr>
          <a:prstGeom prst="rect">
            <a:avLst/>
          </a:prstGeom>
        </p:spPr>
        <p:txBody>
          <a:bodyPr vert="horz" wrap="square" lIns="0" tIns="1562100" rIns="0" bIns="0" rtlCol="0">
            <a:spAutoFit/>
          </a:bodyPr>
          <a:lstStyle/>
          <a:p>
            <a:pPr marL="645795" marR="304165">
              <a:lnSpc>
                <a:spcPct val="150000"/>
              </a:lnSpc>
              <a:spcBef>
                <a:spcPts val="100"/>
              </a:spcBef>
            </a:pPr>
            <a:r>
              <a:rPr b="1" spc="-5" dirty="0">
                <a:latin typeface="Arial"/>
                <a:cs typeface="Arial"/>
              </a:rPr>
              <a:t>Photochemical phase (Light reaction) </a:t>
            </a:r>
            <a:r>
              <a:rPr b="1" dirty="0">
                <a:latin typeface="Arial"/>
                <a:cs typeface="Arial"/>
              </a:rPr>
              <a:t>: </a:t>
            </a:r>
            <a:r>
              <a:rPr spc="-5" dirty="0"/>
              <a:t>This phase  </a:t>
            </a:r>
            <a:r>
              <a:rPr spc="-10" dirty="0"/>
              <a:t>includes </a:t>
            </a:r>
            <a:r>
              <a:rPr dirty="0"/>
              <a:t>- </a:t>
            </a:r>
            <a:r>
              <a:rPr spc="-10" dirty="0"/>
              <a:t>light </a:t>
            </a:r>
            <a:r>
              <a:rPr spc="-5" dirty="0"/>
              <a:t>absorption, splitting of water, oxygen  release and formation </a:t>
            </a:r>
            <a:r>
              <a:rPr dirty="0"/>
              <a:t>of </a:t>
            </a:r>
            <a:r>
              <a:rPr spc="-5" dirty="0"/>
              <a:t>ATP </a:t>
            </a:r>
            <a:r>
              <a:rPr spc="-10" dirty="0"/>
              <a:t>and</a:t>
            </a:r>
            <a:r>
              <a:rPr spc="-5" dirty="0"/>
              <a:t> </a:t>
            </a:r>
            <a:r>
              <a:rPr spc="-10" dirty="0"/>
              <a:t>NADPH.</a:t>
            </a:r>
          </a:p>
          <a:p>
            <a:pPr marL="645795" marR="5080">
              <a:lnSpc>
                <a:spcPct val="150000"/>
              </a:lnSpc>
              <a:spcBef>
                <a:spcPts val="600"/>
              </a:spcBef>
            </a:pPr>
            <a:r>
              <a:rPr b="1" spc="-5" dirty="0">
                <a:latin typeface="Arial"/>
                <a:cs typeface="Arial"/>
              </a:rPr>
              <a:t>Biosynthetic </a:t>
            </a:r>
            <a:r>
              <a:rPr b="1" spc="-10" dirty="0">
                <a:latin typeface="Arial"/>
                <a:cs typeface="Arial"/>
              </a:rPr>
              <a:t>phase </a:t>
            </a:r>
            <a:r>
              <a:rPr b="1" spc="-5" dirty="0">
                <a:latin typeface="Arial"/>
                <a:cs typeface="Arial"/>
              </a:rPr>
              <a:t>(Dark reaction) </a:t>
            </a:r>
            <a:r>
              <a:rPr b="1" dirty="0">
                <a:latin typeface="Arial"/>
                <a:cs typeface="Arial"/>
              </a:rPr>
              <a:t>: </a:t>
            </a:r>
            <a:r>
              <a:rPr dirty="0"/>
              <a:t>It </a:t>
            </a:r>
            <a:r>
              <a:rPr spc="-5" dirty="0"/>
              <a:t>is </a:t>
            </a:r>
            <a:r>
              <a:rPr spc="-10" dirty="0"/>
              <a:t>light  independent phase, </a:t>
            </a:r>
            <a:r>
              <a:rPr spc="-5" dirty="0"/>
              <a:t>synthesis of food </a:t>
            </a:r>
            <a:r>
              <a:rPr dirty="0"/>
              <a:t>material</a:t>
            </a:r>
            <a:r>
              <a:rPr spc="45" dirty="0"/>
              <a:t> </a:t>
            </a:r>
            <a:r>
              <a:rPr spc="-5" dirty="0"/>
              <a:t>(sugars).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76200" y="76200"/>
            <a:ext cx="89916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What is Photosynthesis with Flowchart Example | Edraw Max"/>
          <p:cNvPicPr>
            <a:picLocks noChangeAspect="1" noChangeArrowheads="1"/>
          </p:cNvPicPr>
          <p:nvPr/>
        </p:nvPicPr>
        <p:blipFill>
          <a:blip r:embed="rId2"/>
          <a:srcRect/>
          <a:stretch>
            <a:fillRect/>
          </a:stretch>
        </p:blipFill>
        <p:spPr bwMode="auto">
          <a:xfrm>
            <a:off x="231775" y="1295400"/>
            <a:ext cx="8759825" cy="5257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00200"/>
            <a:ext cx="8153400" cy="5262979"/>
          </a:xfrm>
          <a:prstGeom prst="rect">
            <a:avLst/>
          </a:prstGeom>
        </p:spPr>
        <p:txBody>
          <a:bodyPr wrap="square">
            <a:spAutoFit/>
          </a:bodyPr>
          <a:lstStyle/>
          <a:p>
            <a:pPr algn="just"/>
            <a:r>
              <a:rPr lang="en-US" sz="2800" dirty="0" smtClean="0"/>
              <a:t>The </a:t>
            </a:r>
            <a:r>
              <a:rPr lang="en-US" sz="2800" b="1" dirty="0" smtClean="0"/>
              <a:t>Hill reaction</a:t>
            </a:r>
            <a:r>
              <a:rPr lang="en-US" sz="2800" dirty="0" smtClean="0"/>
              <a:t> is the light-driven transfer of electrons from water to </a:t>
            </a:r>
            <a:r>
              <a:rPr lang="en-US" sz="2800" b="1" dirty="0" smtClean="0"/>
              <a:t>Hill</a:t>
            </a:r>
            <a:r>
              <a:rPr lang="en-US" sz="2800" dirty="0" smtClean="0"/>
              <a:t> reagents (non-physiological oxidants) in a direction against the chemical potential gradient as part of </a:t>
            </a:r>
            <a:r>
              <a:rPr lang="en-US" sz="2800" b="1" dirty="0" smtClean="0"/>
              <a:t>photosynthesis</a:t>
            </a:r>
            <a:r>
              <a:rPr lang="en-US" sz="2800" dirty="0" smtClean="0"/>
              <a:t>. Robin </a:t>
            </a:r>
            <a:r>
              <a:rPr lang="en-US" sz="2800" b="1" dirty="0" smtClean="0"/>
              <a:t>Hill</a:t>
            </a:r>
            <a:r>
              <a:rPr lang="en-US" sz="2800" dirty="0" smtClean="0"/>
              <a:t> discovered the </a:t>
            </a:r>
            <a:r>
              <a:rPr lang="en-US" sz="2800" b="1" dirty="0" smtClean="0"/>
              <a:t>reaction</a:t>
            </a:r>
            <a:r>
              <a:rPr lang="en-US" sz="2800" dirty="0" smtClean="0"/>
              <a:t> in 1937.</a:t>
            </a:r>
          </a:p>
          <a:p>
            <a:pPr algn="just"/>
            <a:r>
              <a:rPr lang="en-US" sz="2800" dirty="0" smtClean="0"/>
              <a:t>	Robert </a:t>
            </a:r>
            <a:r>
              <a:rPr lang="en-US" sz="2800" b="1" dirty="0" smtClean="0"/>
              <a:t>Hill</a:t>
            </a:r>
            <a:r>
              <a:rPr lang="en-US" sz="2800" dirty="0" smtClean="0"/>
              <a:t> (2 April 1899 – 15 March 1991), known as </a:t>
            </a:r>
            <a:r>
              <a:rPr lang="en-US" sz="2800" b="1" dirty="0" smtClean="0"/>
              <a:t>Robin Hill</a:t>
            </a:r>
            <a:r>
              <a:rPr lang="en-US" sz="2800" dirty="0" smtClean="0"/>
              <a:t>, was a British plant biochemist who, in 1939, demonstrated the '</a:t>
            </a:r>
            <a:r>
              <a:rPr lang="en-US" sz="2800" b="1" dirty="0" smtClean="0"/>
              <a:t>Hill</a:t>
            </a:r>
            <a:r>
              <a:rPr lang="en-US" sz="2800" dirty="0" smtClean="0"/>
              <a:t> reaction' of </a:t>
            </a:r>
            <a:r>
              <a:rPr lang="en-US" sz="2800" b="1" dirty="0" smtClean="0"/>
              <a:t>photosynthesis</a:t>
            </a:r>
            <a:r>
              <a:rPr lang="en-US" sz="2800" dirty="0" smtClean="0"/>
              <a:t>, proving that oxygen is evolved during the light requiring steps of </a:t>
            </a:r>
            <a:r>
              <a:rPr lang="en-US" sz="2800" b="1" dirty="0" smtClean="0"/>
              <a:t>photosynthesis</a:t>
            </a:r>
            <a:r>
              <a:rPr lang="en-US" sz="2800" dirty="0" smtClean="0"/>
              <a:t>.</a:t>
            </a:r>
          </a:p>
          <a:p>
            <a:pPr algn="just"/>
            <a:r>
              <a:rPr lang="en-US" sz="2800" dirty="0" smtClean="0"/>
              <a:t/>
            </a:r>
            <a:br>
              <a:rPr lang="en-US" sz="2800" dirty="0" smtClean="0"/>
            </a:br>
            <a:endParaRPr lang="en-US" sz="2800" dirty="0"/>
          </a:p>
        </p:txBody>
      </p:sp>
      <p:sp>
        <p:nvSpPr>
          <p:cNvPr id="70658" name="AutoShape 2" descr="Robin Hill (biochemist)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28601" y="381000"/>
            <a:ext cx="8534399" cy="584775"/>
          </a:xfrm>
          <a:prstGeom prst="rect">
            <a:avLst/>
          </a:prstGeom>
        </p:spPr>
        <p:txBody>
          <a:bodyPr wrap="square">
            <a:spAutoFit/>
          </a:bodyPr>
          <a:lstStyle/>
          <a:p>
            <a:pPr algn="ctr"/>
            <a:r>
              <a:rPr lang="en-US" sz="3200" b="1" dirty="0" smtClean="0">
                <a:solidFill>
                  <a:srgbClr val="FF0000"/>
                </a:solidFill>
              </a:rPr>
              <a:t>HILL REACTION  or LIGHT REACTION</a:t>
            </a:r>
            <a:endParaRPr lang="en-US" sz="3200"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924800" cy="4832092"/>
          </a:xfrm>
          <a:prstGeom prst="rect">
            <a:avLst/>
          </a:prstGeom>
        </p:spPr>
        <p:txBody>
          <a:bodyPr wrap="square">
            <a:spAutoFit/>
          </a:bodyPr>
          <a:lstStyle/>
          <a:p>
            <a:pPr marL="355600" marR="5080" indent="-342900" algn="just">
              <a:lnSpc>
                <a:spcPct val="100000"/>
              </a:lnSpc>
              <a:spcBef>
                <a:spcPts val="100"/>
              </a:spcBef>
              <a:buFont typeface="Arial" pitchFamily="34" charset="0"/>
              <a:buChar char="•"/>
              <a:tabLst>
                <a:tab pos="354965" algn="l"/>
                <a:tab pos="355600" algn="l"/>
              </a:tabLst>
            </a:pPr>
            <a:r>
              <a:rPr lang="en-US" sz="2400" dirty="0" smtClean="0">
                <a:latin typeface="Arial" pitchFamily="34" charset="0"/>
                <a:cs typeface="Arial" pitchFamily="34" charset="0"/>
              </a:rPr>
              <a:t>In </a:t>
            </a:r>
            <a:r>
              <a:rPr lang="en-US" sz="2400" spc="-5" dirty="0" err="1" smtClean="0">
                <a:latin typeface="Arial" pitchFamily="34" charset="0"/>
                <a:cs typeface="Arial" pitchFamily="34" charset="0"/>
              </a:rPr>
              <a:t>photosystem</a:t>
            </a:r>
            <a:r>
              <a:rPr lang="en-US" sz="2400" spc="-5" dirty="0" smtClean="0">
                <a:latin typeface="Arial" pitchFamily="34" charset="0"/>
                <a:cs typeface="Arial" pitchFamily="34" charset="0"/>
              </a:rPr>
              <a:t> center chlorophyll </a:t>
            </a:r>
            <a:r>
              <a:rPr lang="en-US" sz="2400" dirty="0" smtClean="0">
                <a:latin typeface="Arial" pitchFamily="34" charset="0"/>
                <a:cs typeface="Arial" pitchFamily="34" charset="0"/>
              </a:rPr>
              <a:t>a </a:t>
            </a:r>
            <a:r>
              <a:rPr lang="en-US" sz="2400" spc="-5" dirty="0" smtClean="0">
                <a:latin typeface="Arial" pitchFamily="34" charset="0"/>
                <a:cs typeface="Arial" pitchFamily="34" charset="0"/>
              </a:rPr>
              <a:t>absorbs </a:t>
            </a:r>
            <a:r>
              <a:rPr lang="en-US" sz="2400" spc="-10" dirty="0" smtClean="0">
                <a:latin typeface="Arial" pitchFamily="34" charset="0"/>
                <a:cs typeface="Arial" pitchFamily="34" charset="0"/>
              </a:rPr>
              <a:t>680 </a:t>
            </a:r>
            <a:r>
              <a:rPr lang="en-US" sz="2400" spc="-5" dirty="0" smtClean="0">
                <a:latin typeface="Arial" pitchFamily="34" charset="0"/>
                <a:cs typeface="Arial" pitchFamily="34" charset="0"/>
              </a:rPr>
              <a:t>nm  </a:t>
            </a:r>
            <a:r>
              <a:rPr lang="en-US" sz="2400" spc="-10" dirty="0" smtClean="0">
                <a:latin typeface="Arial" pitchFamily="34" charset="0"/>
                <a:cs typeface="Arial" pitchFamily="34" charset="0"/>
              </a:rPr>
              <a:t>wavelength </a:t>
            </a:r>
            <a:r>
              <a:rPr lang="en-US" sz="2400" spc="-5" dirty="0" smtClean="0">
                <a:latin typeface="Arial" pitchFamily="34" charset="0"/>
                <a:cs typeface="Arial" pitchFamily="34" charset="0"/>
              </a:rPr>
              <a:t>of red </a:t>
            </a:r>
            <a:r>
              <a:rPr lang="en-US" sz="2400" spc="-10" dirty="0" smtClean="0">
                <a:latin typeface="Arial" pitchFamily="34" charset="0"/>
                <a:cs typeface="Arial" pitchFamily="34" charset="0"/>
              </a:rPr>
              <a:t>light </a:t>
            </a:r>
            <a:r>
              <a:rPr lang="en-US" sz="2400" spc="-5" dirty="0" smtClean="0">
                <a:latin typeface="Arial" pitchFamily="34" charset="0"/>
                <a:cs typeface="Arial" pitchFamily="34" charset="0"/>
              </a:rPr>
              <a:t>causing electrons </a:t>
            </a:r>
            <a:r>
              <a:rPr lang="en-US" sz="2400" spc="5" dirty="0" smtClean="0">
                <a:latin typeface="Arial" pitchFamily="34" charset="0"/>
                <a:cs typeface="Arial" pitchFamily="34" charset="0"/>
              </a:rPr>
              <a:t>to </a:t>
            </a:r>
            <a:r>
              <a:rPr lang="en-US" sz="2400" spc="-5" dirty="0" smtClean="0">
                <a:latin typeface="Arial" pitchFamily="34" charset="0"/>
                <a:cs typeface="Arial" pitchFamily="34" charset="0"/>
              </a:rPr>
              <a:t>become  excited </a:t>
            </a:r>
            <a:r>
              <a:rPr lang="en-US" sz="2400" spc="-10" dirty="0" smtClean="0">
                <a:latin typeface="Arial" pitchFamily="34" charset="0"/>
                <a:cs typeface="Arial" pitchFamily="34" charset="0"/>
              </a:rPr>
              <a:t>and </a:t>
            </a:r>
            <a:r>
              <a:rPr lang="en-US" sz="2400" spc="-5" dirty="0" smtClean="0">
                <a:latin typeface="Arial" pitchFamily="34" charset="0"/>
                <a:cs typeface="Arial" pitchFamily="34" charset="0"/>
              </a:rPr>
              <a:t>release </a:t>
            </a:r>
            <a:r>
              <a:rPr lang="en-US" sz="2400" dirty="0" smtClean="0">
                <a:latin typeface="Arial" pitchFamily="34" charset="0"/>
                <a:cs typeface="Arial" pitchFamily="34" charset="0"/>
              </a:rPr>
              <a:t>two </a:t>
            </a:r>
            <a:r>
              <a:rPr lang="en-US" sz="2400" spc="-5" dirty="0" smtClean="0">
                <a:latin typeface="Arial" pitchFamily="34" charset="0"/>
                <a:cs typeface="Arial" pitchFamily="34" charset="0"/>
              </a:rPr>
              <a:t>electrons </a:t>
            </a:r>
            <a:r>
              <a:rPr lang="en-US" sz="2400" dirty="0" smtClean="0">
                <a:latin typeface="Arial" pitchFamily="34" charset="0"/>
                <a:cs typeface="Arial" pitchFamily="34" charset="0"/>
              </a:rPr>
              <a:t>from the atomic  </a:t>
            </a:r>
            <a:r>
              <a:rPr lang="en-US" sz="2400" spc="-5" dirty="0" smtClean="0">
                <a:latin typeface="Arial" pitchFamily="34" charset="0"/>
                <a:cs typeface="Arial" pitchFamily="34" charset="0"/>
              </a:rPr>
              <a:t>nucleus.</a:t>
            </a:r>
            <a:endParaRPr lang="en-US" sz="2400" dirty="0" smtClean="0">
              <a:latin typeface="Arial" pitchFamily="34" charset="0"/>
              <a:cs typeface="Arial" pitchFamily="34" charset="0"/>
            </a:endParaRPr>
          </a:p>
          <a:p>
            <a:pPr marL="355600" marR="374650" algn="just">
              <a:lnSpc>
                <a:spcPct val="100000"/>
              </a:lnSpc>
              <a:spcBef>
                <a:spcPts val="600"/>
              </a:spcBef>
              <a:buFont typeface="Arial" pitchFamily="34" charset="0"/>
              <a:buChar char="•"/>
            </a:pPr>
            <a:r>
              <a:rPr lang="en-US" sz="2400" spc="-5" dirty="0" smtClean="0">
                <a:latin typeface="Arial" pitchFamily="34" charset="0"/>
                <a:cs typeface="Arial" pitchFamily="34" charset="0"/>
              </a:rPr>
              <a:t>These electrons are accepted by </a:t>
            </a:r>
            <a:r>
              <a:rPr lang="en-US" sz="2400" dirty="0" smtClean="0">
                <a:latin typeface="Arial" pitchFamily="34" charset="0"/>
                <a:cs typeface="Arial" pitchFamily="34" charset="0"/>
              </a:rPr>
              <a:t>primary </a:t>
            </a:r>
            <a:r>
              <a:rPr lang="en-US" sz="2400" spc="-5" dirty="0" smtClean="0">
                <a:latin typeface="Arial" pitchFamily="34" charset="0"/>
                <a:cs typeface="Arial" pitchFamily="34" charset="0"/>
              </a:rPr>
              <a:t>electron  acceptor i.e.</a:t>
            </a:r>
            <a:r>
              <a:rPr lang="en-US" sz="2400" spc="20" dirty="0" smtClean="0">
                <a:latin typeface="Arial" pitchFamily="34" charset="0"/>
                <a:cs typeface="Arial" pitchFamily="34" charset="0"/>
              </a:rPr>
              <a:t> </a:t>
            </a:r>
            <a:r>
              <a:rPr lang="en-US" sz="2400" b="1" spc="20" dirty="0" smtClean="0">
                <a:latin typeface="Arial" pitchFamily="34" charset="0"/>
                <a:cs typeface="Arial" pitchFamily="34" charset="0"/>
              </a:rPr>
              <a:t> </a:t>
            </a:r>
            <a:r>
              <a:rPr lang="en-US" sz="2400" b="1" spc="20" dirty="0" err="1" smtClean="0">
                <a:latin typeface="Arial" pitchFamily="34" charset="0"/>
                <a:cs typeface="Arial" pitchFamily="34" charset="0"/>
              </a:rPr>
              <a:t>Pheophytin</a:t>
            </a:r>
            <a:r>
              <a:rPr lang="en-US" sz="2400" b="1" spc="20" dirty="0" smtClean="0">
                <a:latin typeface="Arial" pitchFamily="34" charset="0"/>
                <a:cs typeface="Arial" pitchFamily="34" charset="0"/>
              </a:rPr>
              <a:t>, </a:t>
            </a:r>
            <a:r>
              <a:rPr lang="en-US" sz="2400" b="1" spc="20" dirty="0" err="1" smtClean="0">
                <a:latin typeface="Arial" pitchFamily="34" charset="0"/>
                <a:cs typeface="Arial" pitchFamily="34" charset="0"/>
              </a:rPr>
              <a:t>plastoquinone</a:t>
            </a:r>
            <a:r>
              <a:rPr lang="en-US" sz="2400" b="1" spc="20" dirty="0" smtClean="0">
                <a:latin typeface="Arial" pitchFamily="34" charset="0"/>
                <a:cs typeface="Arial" pitchFamily="34" charset="0"/>
              </a:rPr>
              <a:t> ,</a:t>
            </a:r>
            <a:r>
              <a:rPr lang="en-US" sz="2400" b="1" spc="20" dirty="0" err="1" smtClean="0">
                <a:latin typeface="Arial" pitchFamily="34" charset="0"/>
                <a:cs typeface="Arial" pitchFamily="34" charset="0"/>
              </a:rPr>
              <a:t>plastocyanin</a:t>
            </a:r>
            <a:r>
              <a:rPr lang="en-US" sz="2400" spc="20" dirty="0" smtClean="0">
                <a:latin typeface="Arial" pitchFamily="34" charset="0"/>
                <a:cs typeface="Arial" pitchFamily="34" charset="0"/>
              </a:rPr>
              <a:t>, </a:t>
            </a:r>
            <a:r>
              <a:rPr lang="en-US" sz="2400" b="1" spc="-5" dirty="0" err="1" smtClean="0">
                <a:latin typeface="Arial" pitchFamily="34" charset="0"/>
                <a:cs typeface="Arial" pitchFamily="34" charset="0"/>
              </a:rPr>
              <a:t>ferredoxin</a:t>
            </a:r>
            <a:r>
              <a:rPr lang="en-US" sz="2400" b="1" spc="-5" dirty="0" smtClean="0">
                <a:latin typeface="Arial" pitchFamily="34" charset="0"/>
                <a:cs typeface="Arial" pitchFamily="34" charset="0"/>
              </a:rPr>
              <a:t> etc.</a:t>
            </a:r>
            <a:endParaRPr lang="en-US" sz="2400" dirty="0" smtClean="0">
              <a:latin typeface="Arial" pitchFamily="34" charset="0"/>
              <a:cs typeface="Arial" pitchFamily="34" charset="0"/>
            </a:endParaRPr>
          </a:p>
          <a:p>
            <a:pPr marL="355600" marR="45720" algn="just">
              <a:lnSpc>
                <a:spcPct val="100000"/>
              </a:lnSpc>
              <a:spcBef>
                <a:spcPts val="600"/>
              </a:spcBef>
              <a:buFont typeface="Arial" pitchFamily="34" charset="0"/>
              <a:buChar char="•"/>
            </a:pPr>
            <a:r>
              <a:rPr lang="en-US" sz="2400" dirty="0" smtClean="0">
                <a:latin typeface="Arial" pitchFamily="34" charset="0"/>
                <a:cs typeface="Arial" pitchFamily="34" charset="0"/>
              </a:rPr>
              <a:t>The </a:t>
            </a:r>
            <a:r>
              <a:rPr lang="en-US" sz="2400" spc="-5" dirty="0" smtClean="0">
                <a:latin typeface="Arial" pitchFamily="34" charset="0"/>
                <a:cs typeface="Arial" pitchFamily="34" charset="0"/>
              </a:rPr>
              <a:t>electron from </a:t>
            </a:r>
            <a:r>
              <a:rPr lang="en-US" sz="2400" dirty="0" smtClean="0">
                <a:latin typeface="Arial" pitchFamily="34" charset="0"/>
                <a:cs typeface="Arial" pitchFamily="34" charset="0"/>
              </a:rPr>
              <a:t>the </a:t>
            </a:r>
            <a:r>
              <a:rPr lang="en-US" sz="2400" spc="-5" dirty="0" err="1" smtClean="0">
                <a:latin typeface="Arial" pitchFamily="34" charset="0"/>
                <a:cs typeface="Arial" pitchFamily="34" charset="0"/>
              </a:rPr>
              <a:t>ferredoxin</a:t>
            </a:r>
            <a:r>
              <a:rPr lang="en-US" sz="2400" spc="-5" dirty="0" smtClean="0">
                <a:latin typeface="Arial" pitchFamily="34" charset="0"/>
                <a:cs typeface="Arial" pitchFamily="34" charset="0"/>
              </a:rPr>
              <a:t> passed </a:t>
            </a:r>
            <a:r>
              <a:rPr lang="en-US" sz="2400" dirty="0" smtClean="0">
                <a:latin typeface="Arial" pitchFamily="34" charset="0"/>
                <a:cs typeface="Arial" pitchFamily="34" charset="0"/>
              </a:rPr>
              <a:t>to </a:t>
            </a:r>
            <a:r>
              <a:rPr lang="en-US" sz="2400" b="1" spc="-5" dirty="0" smtClean="0">
                <a:latin typeface="Arial" pitchFamily="34" charset="0"/>
                <a:cs typeface="Arial" pitchFamily="34" charset="0"/>
              </a:rPr>
              <a:t>electron  transport </a:t>
            </a:r>
            <a:r>
              <a:rPr lang="en-US" sz="2400" b="1" spc="-10" dirty="0" smtClean="0">
                <a:latin typeface="Arial" pitchFamily="34" charset="0"/>
                <a:cs typeface="Arial" pitchFamily="34" charset="0"/>
              </a:rPr>
              <a:t>system </a:t>
            </a:r>
            <a:r>
              <a:rPr lang="en-US" sz="2400" spc="-5" dirty="0" smtClean="0">
                <a:latin typeface="Arial" pitchFamily="34" charset="0"/>
                <a:cs typeface="Arial" pitchFamily="34" charset="0"/>
              </a:rPr>
              <a:t>consisting</a:t>
            </a:r>
            <a:r>
              <a:rPr lang="en-US" sz="2400" spc="35" dirty="0" smtClean="0">
                <a:latin typeface="Arial" pitchFamily="34" charset="0"/>
                <a:cs typeface="Arial" pitchFamily="34" charset="0"/>
              </a:rPr>
              <a:t> </a:t>
            </a:r>
            <a:r>
              <a:rPr lang="en-US" sz="2400" b="1" spc="-10" dirty="0" err="1" smtClean="0">
                <a:latin typeface="Arial" pitchFamily="34" charset="0"/>
                <a:cs typeface="Arial" pitchFamily="34" charset="0"/>
              </a:rPr>
              <a:t>cytochromes</a:t>
            </a:r>
            <a:r>
              <a:rPr lang="en-US" sz="2400" b="1" spc="-10" dirty="0" smtClean="0">
                <a:latin typeface="Arial" pitchFamily="34" charset="0"/>
                <a:cs typeface="Arial" pitchFamily="34" charset="0"/>
              </a:rPr>
              <a:t>.</a:t>
            </a:r>
            <a:endParaRPr lang="en-US" sz="2400" dirty="0" smtClean="0">
              <a:latin typeface="Arial" pitchFamily="34" charset="0"/>
              <a:cs typeface="Arial" pitchFamily="34" charset="0"/>
            </a:endParaRPr>
          </a:p>
          <a:p>
            <a:pPr marL="355600" marR="423545" algn="just">
              <a:lnSpc>
                <a:spcPct val="100000"/>
              </a:lnSpc>
              <a:spcBef>
                <a:spcPts val="600"/>
              </a:spcBef>
              <a:buFont typeface="Arial" pitchFamily="34" charset="0"/>
              <a:buChar char="•"/>
            </a:pPr>
            <a:r>
              <a:rPr lang="en-US" sz="2400" dirty="0" smtClean="0">
                <a:latin typeface="Arial" pitchFamily="34" charset="0"/>
                <a:cs typeface="Arial" pitchFamily="34" charset="0"/>
              </a:rPr>
              <a:t>The </a:t>
            </a:r>
            <a:r>
              <a:rPr lang="en-US" sz="2400" spc="-5" dirty="0" smtClean="0">
                <a:latin typeface="Arial" pitchFamily="34" charset="0"/>
                <a:cs typeface="Arial" pitchFamily="34" charset="0"/>
              </a:rPr>
              <a:t>electron moved in down hill in </a:t>
            </a:r>
            <a:r>
              <a:rPr lang="en-US" sz="2400" dirty="0" smtClean="0">
                <a:latin typeface="Arial" pitchFamily="34" charset="0"/>
                <a:cs typeface="Arial" pitchFamily="34" charset="0"/>
              </a:rPr>
              <a:t>terms </a:t>
            </a:r>
            <a:r>
              <a:rPr lang="en-US" sz="2400" spc="-5" dirty="0" smtClean="0">
                <a:latin typeface="Arial" pitchFamily="34" charset="0"/>
                <a:cs typeface="Arial" pitchFamily="34" charset="0"/>
              </a:rPr>
              <a:t>of </a:t>
            </a:r>
            <a:r>
              <a:rPr lang="en-US" sz="2400" spc="-5" dirty="0" err="1" smtClean="0">
                <a:latin typeface="Arial" pitchFamily="34" charset="0"/>
                <a:cs typeface="Arial" pitchFamily="34" charset="0"/>
              </a:rPr>
              <a:t>redox</a:t>
            </a:r>
            <a:r>
              <a:rPr lang="en-US" sz="2400" spc="-5" dirty="0" smtClean="0">
                <a:latin typeface="Arial" pitchFamily="34" charset="0"/>
                <a:cs typeface="Arial" pitchFamily="34" charset="0"/>
              </a:rPr>
              <a:t>  potential by </a:t>
            </a:r>
            <a:r>
              <a:rPr lang="en-US" sz="2400" spc="-10" dirty="0" smtClean="0">
                <a:latin typeface="Arial" pitchFamily="34" charset="0"/>
                <a:cs typeface="Arial" pitchFamily="34" charset="0"/>
              </a:rPr>
              <a:t>oxidation-reduction</a:t>
            </a:r>
            <a:r>
              <a:rPr lang="en-US" sz="2400" spc="10" dirty="0" smtClean="0">
                <a:latin typeface="Arial" pitchFamily="34" charset="0"/>
                <a:cs typeface="Arial" pitchFamily="34" charset="0"/>
              </a:rPr>
              <a:t> </a:t>
            </a:r>
            <a:r>
              <a:rPr lang="en-US" sz="2400" spc="-5" dirty="0" smtClean="0">
                <a:latin typeface="Arial" pitchFamily="34" charset="0"/>
                <a:cs typeface="Arial" pitchFamily="34" charset="0"/>
              </a:rPr>
              <a:t>reactions.</a:t>
            </a:r>
            <a:endParaRPr lang="en-US" sz="2400" dirty="0" smtClean="0">
              <a:latin typeface="Arial" pitchFamily="34" charset="0"/>
              <a:cs typeface="Arial" pitchFamily="34" charset="0"/>
            </a:endParaRPr>
          </a:p>
          <a:p>
            <a:pPr marL="355600" algn="just">
              <a:lnSpc>
                <a:spcPct val="100000"/>
              </a:lnSpc>
              <a:spcBef>
                <a:spcPts val="600"/>
              </a:spcBef>
              <a:buFont typeface="Arial" pitchFamily="34" charset="0"/>
              <a:buChar char="•"/>
            </a:pPr>
            <a:r>
              <a:rPr lang="en-US" sz="2400" spc="-10" dirty="0" smtClean="0">
                <a:latin typeface="Arial" pitchFamily="34" charset="0"/>
                <a:cs typeface="Arial" pitchFamily="34" charset="0"/>
              </a:rPr>
              <a:t>Finally </a:t>
            </a:r>
            <a:r>
              <a:rPr lang="en-US" sz="2400" dirty="0" smtClean="0">
                <a:latin typeface="Arial" pitchFamily="34" charset="0"/>
                <a:cs typeface="Arial" pitchFamily="34" charset="0"/>
              </a:rPr>
              <a:t>the </a:t>
            </a:r>
            <a:r>
              <a:rPr lang="en-US" sz="2400" spc="-5" dirty="0" smtClean="0">
                <a:latin typeface="Arial" pitchFamily="34" charset="0"/>
                <a:cs typeface="Arial" pitchFamily="34" charset="0"/>
              </a:rPr>
              <a:t>electron reached</a:t>
            </a:r>
            <a:r>
              <a:rPr lang="en-US" sz="2400" dirty="0" smtClean="0">
                <a:latin typeface="Arial" pitchFamily="34" charset="0"/>
                <a:cs typeface="Arial" pitchFamily="34" charset="0"/>
              </a:rPr>
              <a:t> </a:t>
            </a:r>
            <a:r>
              <a:rPr lang="en-US" sz="2400" spc="-5" dirty="0" err="1" smtClean="0">
                <a:latin typeface="Arial" pitchFamily="34" charset="0"/>
                <a:cs typeface="Arial" pitchFamily="34" charset="0"/>
              </a:rPr>
              <a:t>photosystem</a:t>
            </a:r>
            <a:r>
              <a:rPr lang="en-US" sz="2400" spc="-5" dirty="0" smtClean="0">
                <a:latin typeface="Arial" pitchFamily="34" charset="0"/>
                <a:cs typeface="Arial" pitchFamily="34" charset="0"/>
              </a:rPr>
              <a:t>-I.</a:t>
            </a:r>
            <a:endParaRPr lang="en-US" sz="2400" dirty="0">
              <a:latin typeface="Arial" pitchFamily="34" charset="0"/>
              <a:cs typeface="Arial" pitchFamily="34" charset="0"/>
            </a:endParaRPr>
          </a:p>
        </p:txBody>
      </p:sp>
      <p:sp>
        <p:nvSpPr>
          <p:cNvPr id="3" name="object 2"/>
          <p:cNvSpPr txBox="1">
            <a:spLocks/>
          </p:cNvSpPr>
          <p:nvPr/>
        </p:nvSpPr>
        <p:spPr>
          <a:xfrm>
            <a:off x="535940" y="558800"/>
            <a:ext cx="8150860" cy="57404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3600" b="0" i="0" u="none" strike="noStrike" kern="0" cap="none" spc="0" normalizeH="0" baseline="0" noProof="0" dirty="0" smtClean="0">
                <a:ln>
                  <a:noFill/>
                </a:ln>
                <a:solidFill>
                  <a:srgbClr val="000000"/>
                </a:solidFill>
                <a:effectLst/>
                <a:uLnTx/>
                <a:uFillTx/>
                <a:latin typeface="Arial"/>
                <a:ea typeface="+mj-ea"/>
                <a:cs typeface="Arial"/>
              </a:rPr>
              <a:t>The </a:t>
            </a:r>
            <a:r>
              <a:rPr kumimoji="0" lang="en-US" sz="3600" b="0" i="0" u="none" strike="noStrike" kern="0" cap="none" spc="-5" normalizeH="0" baseline="0" noProof="0" dirty="0" smtClean="0">
                <a:ln>
                  <a:noFill/>
                </a:ln>
                <a:solidFill>
                  <a:srgbClr val="000000"/>
                </a:solidFill>
                <a:effectLst/>
                <a:uLnTx/>
                <a:uFillTx/>
                <a:latin typeface="Arial"/>
                <a:ea typeface="+mj-ea"/>
                <a:cs typeface="Arial"/>
              </a:rPr>
              <a:t>Electron </a:t>
            </a:r>
            <a:r>
              <a:rPr kumimoji="0" lang="en-US" sz="3600" b="0" i="0" u="none" strike="noStrike" kern="0" cap="none" spc="0" normalizeH="0" baseline="0" noProof="0" dirty="0" smtClean="0">
                <a:ln>
                  <a:noFill/>
                </a:ln>
                <a:solidFill>
                  <a:srgbClr val="000000"/>
                </a:solidFill>
                <a:effectLst/>
                <a:uLnTx/>
                <a:uFillTx/>
                <a:latin typeface="Arial"/>
                <a:ea typeface="+mj-ea"/>
                <a:cs typeface="Arial"/>
              </a:rPr>
              <a:t>Transport</a:t>
            </a:r>
            <a:r>
              <a:rPr kumimoji="0" lang="en-US" sz="3600" b="0" i="0" u="none" strike="noStrike" kern="0" cap="none" spc="-105" normalizeH="0" baseline="0" noProof="0" dirty="0" smtClean="0">
                <a:ln>
                  <a:noFill/>
                </a:ln>
                <a:solidFill>
                  <a:srgbClr val="000000"/>
                </a:solidFill>
                <a:effectLst/>
                <a:uLnTx/>
                <a:uFillTx/>
                <a:latin typeface="Arial"/>
                <a:ea typeface="+mj-ea"/>
                <a:cs typeface="Arial"/>
              </a:rPr>
              <a:t> </a:t>
            </a:r>
            <a:r>
              <a:rPr kumimoji="0" lang="en-US" sz="3600" b="0" i="0" u="none" strike="noStrike" kern="0" cap="none" spc="-5" normalizeH="0" baseline="0" noProof="0" dirty="0" smtClean="0">
                <a:ln>
                  <a:noFill/>
                </a:ln>
                <a:solidFill>
                  <a:srgbClr val="000000"/>
                </a:solidFill>
                <a:effectLst/>
                <a:uLnTx/>
                <a:uFillTx/>
                <a:latin typeface="Arial"/>
                <a:ea typeface="+mj-ea"/>
                <a:cs typeface="Arial"/>
              </a:rPr>
              <a:t>System</a:t>
            </a:r>
            <a:endParaRPr kumimoji="0" lang="en-US" sz="3600" b="0" i="0" u="none" strike="noStrike" kern="0" cap="none" spc="0" normalizeH="0" baseline="0" noProof="0" dirty="0">
              <a:ln>
                <a:noFill/>
              </a:ln>
              <a:solidFill>
                <a:sysClr val="windowText" lastClr="000000"/>
              </a:solidFill>
              <a:effectLst/>
              <a:uLnTx/>
              <a:uFillTx/>
              <a:latin typeface="Arial"/>
              <a:ea typeface="+mj-ea"/>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Photosynthesis in Higher Plants | Full Chapter | by Shiksha House |  Photosynthesis, Biology, Research in education"/>
          <p:cNvPicPr>
            <a:picLocks noChangeAspect="1" noChangeArrowheads="1"/>
          </p:cNvPicPr>
          <p:nvPr/>
        </p:nvPicPr>
        <p:blipFill>
          <a:blip r:embed="rId2"/>
          <a:srcRect/>
          <a:stretch>
            <a:fillRect/>
          </a:stretch>
        </p:blipFill>
        <p:spPr bwMode="auto">
          <a:xfrm>
            <a:off x="76200" y="1201937"/>
            <a:ext cx="8915400" cy="535126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4970" y="332740"/>
            <a:ext cx="8354059" cy="597534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Photosynthesis in Higher Plants-Study Material for NEET (AIPMT) &amp; Medical  Exams | askIITians"/>
          <p:cNvPicPr>
            <a:picLocks noChangeAspect="1" noChangeArrowheads="1"/>
          </p:cNvPicPr>
          <p:nvPr/>
        </p:nvPicPr>
        <p:blipFill>
          <a:blip r:embed="rId2"/>
          <a:srcRect/>
          <a:stretch>
            <a:fillRect/>
          </a:stretch>
        </p:blipFill>
        <p:spPr bwMode="auto">
          <a:xfrm>
            <a:off x="152400" y="152400"/>
            <a:ext cx="8762999" cy="6324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Z-scheme of the light reaction of photosynthesis (from | Download  Scientific Diagram"/>
          <p:cNvPicPr>
            <a:picLocks noChangeAspect="1" noChangeArrowheads="1"/>
          </p:cNvPicPr>
          <p:nvPr/>
        </p:nvPicPr>
        <p:blipFill>
          <a:blip r:embed="rId2"/>
          <a:srcRect/>
          <a:stretch>
            <a:fillRect/>
          </a:stretch>
        </p:blipFill>
        <p:spPr bwMode="auto">
          <a:xfrm>
            <a:off x="155574" y="1304925"/>
            <a:ext cx="8683625" cy="51720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2440" y="1272540"/>
            <a:ext cx="7975600" cy="4072205"/>
          </a:xfrm>
          <a:prstGeom prst="rect">
            <a:avLst/>
          </a:prstGeom>
        </p:spPr>
        <p:txBody>
          <a:bodyPr vert="horz" wrap="square" lIns="0" tIns="38735" rIns="0" bIns="0" rtlCol="0">
            <a:spAutoFit/>
          </a:bodyPr>
          <a:lstStyle/>
          <a:p>
            <a:pPr marL="419100" marR="81280" indent="-342900" algn="just">
              <a:lnSpc>
                <a:spcPct val="92900"/>
              </a:lnSpc>
              <a:spcBef>
                <a:spcPts val="305"/>
              </a:spcBef>
              <a:buChar char="•"/>
              <a:tabLst>
                <a:tab pos="418465" algn="l"/>
                <a:tab pos="419100" algn="l"/>
              </a:tabLst>
            </a:pPr>
            <a:r>
              <a:rPr sz="2400" dirty="0">
                <a:latin typeface="Arial"/>
                <a:cs typeface="Arial"/>
              </a:rPr>
              <a:t>The </a:t>
            </a:r>
            <a:r>
              <a:rPr sz="2400" spc="-5" dirty="0">
                <a:latin typeface="Arial"/>
                <a:cs typeface="Arial"/>
              </a:rPr>
              <a:t>electrons </a:t>
            </a:r>
            <a:r>
              <a:rPr sz="2400" dirty="0">
                <a:latin typeface="Arial"/>
                <a:cs typeface="Arial"/>
              </a:rPr>
              <a:t>are </a:t>
            </a:r>
            <a:r>
              <a:rPr sz="2400" spc="-5" dirty="0">
                <a:latin typeface="Arial"/>
                <a:cs typeface="Arial"/>
              </a:rPr>
              <a:t>not used up as they pass through </a:t>
            </a:r>
            <a:r>
              <a:rPr sz="2400" dirty="0">
                <a:latin typeface="Arial"/>
                <a:cs typeface="Arial"/>
              </a:rPr>
              <a:t>the  </a:t>
            </a:r>
            <a:r>
              <a:rPr sz="2400" spc="-5" dirty="0">
                <a:latin typeface="Arial"/>
                <a:cs typeface="Arial"/>
              </a:rPr>
              <a:t>electron transport chain, but are passed on </a:t>
            </a:r>
            <a:r>
              <a:rPr sz="2400" dirty="0">
                <a:latin typeface="Arial"/>
                <a:cs typeface="Arial"/>
              </a:rPr>
              <a:t>to the  </a:t>
            </a:r>
            <a:r>
              <a:rPr sz="2400" spc="-5" dirty="0">
                <a:latin typeface="Arial"/>
                <a:cs typeface="Arial"/>
              </a:rPr>
              <a:t>pigments of photosystem </a:t>
            </a:r>
            <a:r>
              <a:rPr sz="2400" spc="-10" dirty="0">
                <a:latin typeface="Arial"/>
                <a:cs typeface="Arial"/>
              </a:rPr>
              <a:t>PS</a:t>
            </a:r>
            <a:r>
              <a:rPr sz="2400" spc="35" dirty="0">
                <a:latin typeface="Arial"/>
                <a:cs typeface="Arial"/>
              </a:rPr>
              <a:t> </a:t>
            </a:r>
            <a:r>
              <a:rPr sz="2400" dirty="0">
                <a:latin typeface="Arial"/>
                <a:cs typeface="Arial"/>
              </a:rPr>
              <a:t>I.</a:t>
            </a:r>
            <a:endParaRPr sz="2400">
              <a:latin typeface="Arial"/>
              <a:cs typeface="Arial"/>
            </a:endParaRPr>
          </a:p>
          <a:p>
            <a:pPr marL="419100" marR="325755" indent="-342900" algn="just">
              <a:lnSpc>
                <a:spcPct val="92900"/>
              </a:lnSpc>
              <a:spcBef>
                <a:spcPts val="590"/>
              </a:spcBef>
              <a:buChar char="•"/>
              <a:tabLst>
                <a:tab pos="418465" algn="l"/>
                <a:tab pos="419100" algn="l"/>
              </a:tabLst>
            </a:pPr>
            <a:r>
              <a:rPr sz="2400" spc="-5" dirty="0">
                <a:latin typeface="Arial"/>
                <a:cs typeface="Arial"/>
              </a:rPr>
              <a:t>Now electrons </a:t>
            </a:r>
            <a:r>
              <a:rPr sz="2400" spc="-10" dirty="0">
                <a:latin typeface="Arial"/>
                <a:cs typeface="Arial"/>
              </a:rPr>
              <a:t>in </a:t>
            </a:r>
            <a:r>
              <a:rPr sz="2400" spc="-5" dirty="0">
                <a:latin typeface="Arial"/>
                <a:cs typeface="Arial"/>
              </a:rPr>
              <a:t>the reaction center </a:t>
            </a:r>
            <a:r>
              <a:rPr sz="2400" dirty="0">
                <a:latin typeface="Arial"/>
                <a:cs typeface="Arial"/>
              </a:rPr>
              <a:t>of </a:t>
            </a:r>
            <a:r>
              <a:rPr sz="2400" spc="-5" dirty="0">
                <a:latin typeface="Arial"/>
                <a:cs typeface="Arial"/>
              </a:rPr>
              <a:t>PS </a:t>
            </a:r>
            <a:r>
              <a:rPr sz="2400" dirty="0">
                <a:latin typeface="Arial"/>
                <a:cs typeface="Arial"/>
              </a:rPr>
              <a:t>I </a:t>
            </a:r>
            <a:r>
              <a:rPr sz="2400" spc="-5" dirty="0">
                <a:latin typeface="Arial"/>
                <a:cs typeface="Arial"/>
              </a:rPr>
              <a:t>are also  excited when they receive red </a:t>
            </a:r>
            <a:r>
              <a:rPr sz="2400" spc="-10" dirty="0">
                <a:latin typeface="Arial"/>
                <a:cs typeface="Arial"/>
              </a:rPr>
              <a:t>light </a:t>
            </a:r>
            <a:r>
              <a:rPr sz="2400" spc="-5" dirty="0">
                <a:latin typeface="Arial"/>
                <a:cs typeface="Arial"/>
              </a:rPr>
              <a:t>of </a:t>
            </a:r>
            <a:r>
              <a:rPr sz="2400" spc="-10" dirty="0">
                <a:latin typeface="Arial"/>
                <a:cs typeface="Arial"/>
              </a:rPr>
              <a:t>wavelength 700  </a:t>
            </a:r>
            <a:r>
              <a:rPr sz="2400" spc="-5" dirty="0">
                <a:latin typeface="Arial"/>
                <a:cs typeface="Arial"/>
              </a:rPr>
              <a:t>nm </a:t>
            </a:r>
            <a:r>
              <a:rPr sz="2400" spc="-10" dirty="0">
                <a:latin typeface="Arial"/>
                <a:cs typeface="Arial"/>
              </a:rPr>
              <a:t>and </a:t>
            </a:r>
            <a:r>
              <a:rPr sz="2400" spc="-5" dirty="0">
                <a:latin typeface="Arial"/>
                <a:cs typeface="Arial"/>
              </a:rPr>
              <a:t>are transferred </a:t>
            </a:r>
            <a:r>
              <a:rPr sz="2400" dirty="0">
                <a:latin typeface="Arial"/>
                <a:cs typeface="Arial"/>
              </a:rPr>
              <a:t>to </a:t>
            </a:r>
            <a:r>
              <a:rPr sz="2400" spc="-10" dirty="0">
                <a:latin typeface="Arial"/>
                <a:cs typeface="Arial"/>
              </a:rPr>
              <a:t>another </a:t>
            </a:r>
            <a:r>
              <a:rPr sz="2400" spc="-5" dirty="0">
                <a:latin typeface="Arial"/>
                <a:cs typeface="Arial"/>
              </a:rPr>
              <a:t>accepter molecule  that </a:t>
            </a:r>
            <a:r>
              <a:rPr sz="2400" spc="-10" dirty="0">
                <a:latin typeface="Arial"/>
                <a:cs typeface="Arial"/>
              </a:rPr>
              <a:t>has </a:t>
            </a:r>
            <a:r>
              <a:rPr sz="2400" dirty="0">
                <a:latin typeface="Arial"/>
                <a:cs typeface="Arial"/>
              </a:rPr>
              <a:t>a </a:t>
            </a:r>
            <a:r>
              <a:rPr sz="2400" spc="-5" dirty="0">
                <a:latin typeface="Arial"/>
                <a:cs typeface="Arial"/>
              </a:rPr>
              <a:t>greater redox</a:t>
            </a:r>
            <a:r>
              <a:rPr sz="2400" spc="15" dirty="0">
                <a:latin typeface="Arial"/>
                <a:cs typeface="Arial"/>
              </a:rPr>
              <a:t> </a:t>
            </a:r>
            <a:r>
              <a:rPr sz="2400" spc="-5" dirty="0">
                <a:latin typeface="Arial"/>
                <a:cs typeface="Arial"/>
              </a:rPr>
              <a:t>potential.</a:t>
            </a:r>
            <a:endParaRPr sz="2400">
              <a:latin typeface="Arial"/>
              <a:cs typeface="Arial"/>
            </a:endParaRPr>
          </a:p>
          <a:p>
            <a:pPr marL="419100" marR="154305" indent="-342900" algn="just">
              <a:lnSpc>
                <a:spcPts val="2670"/>
              </a:lnSpc>
              <a:spcBef>
                <a:spcPts val="665"/>
              </a:spcBef>
              <a:buChar char="•"/>
              <a:tabLst>
                <a:tab pos="418465" algn="l"/>
                <a:tab pos="419100" algn="l"/>
              </a:tabLst>
            </a:pPr>
            <a:r>
              <a:rPr sz="2400" spc="-5" dirty="0">
                <a:latin typeface="Arial"/>
                <a:cs typeface="Arial"/>
              </a:rPr>
              <a:t>Electron </a:t>
            </a:r>
            <a:r>
              <a:rPr sz="2400" spc="-10" dirty="0">
                <a:latin typeface="Arial"/>
                <a:cs typeface="Arial"/>
              </a:rPr>
              <a:t>hole </a:t>
            </a:r>
            <a:r>
              <a:rPr sz="2400" spc="-5" dirty="0">
                <a:latin typeface="Arial"/>
                <a:cs typeface="Arial"/>
              </a:rPr>
              <a:t>created in PS-I is filled up by </a:t>
            </a:r>
            <a:r>
              <a:rPr sz="2400" dirty="0">
                <a:latin typeface="Arial"/>
                <a:cs typeface="Arial"/>
              </a:rPr>
              <a:t>the </a:t>
            </a:r>
            <a:r>
              <a:rPr sz="2400" spc="-5" dirty="0">
                <a:latin typeface="Arial"/>
                <a:cs typeface="Arial"/>
              </a:rPr>
              <a:t>electron  from</a:t>
            </a:r>
            <a:r>
              <a:rPr sz="2400" spc="20" dirty="0">
                <a:latin typeface="Arial"/>
                <a:cs typeface="Arial"/>
              </a:rPr>
              <a:t> </a:t>
            </a:r>
            <a:r>
              <a:rPr sz="2400" spc="-5" dirty="0">
                <a:latin typeface="Arial"/>
                <a:cs typeface="Arial"/>
              </a:rPr>
              <a:t>PS-II.</a:t>
            </a:r>
            <a:endParaRPr sz="2400">
              <a:latin typeface="Arial"/>
              <a:cs typeface="Arial"/>
            </a:endParaRPr>
          </a:p>
          <a:p>
            <a:pPr marL="419100" marR="186690" indent="-342900" algn="just">
              <a:lnSpc>
                <a:spcPts val="2670"/>
              </a:lnSpc>
              <a:spcBef>
                <a:spcPts val="610"/>
              </a:spcBef>
              <a:buChar char="•"/>
              <a:tabLst>
                <a:tab pos="418465" algn="l"/>
                <a:tab pos="419100" algn="l"/>
              </a:tabLst>
            </a:pPr>
            <a:r>
              <a:rPr sz="2400" spc="-5" dirty="0">
                <a:latin typeface="Arial"/>
                <a:cs typeface="Arial"/>
              </a:rPr>
              <a:t>Electron </a:t>
            </a:r>
            <a:r>
              <a:rPr sz="2400" dirty="0">
                <a:latin typeface="Arial"/>
                <a:cs typeface="Arial"/>
              </a:rPr>
              <a:t>from </a:t>
            </a:r>
            <a:r>
              <a:rPr sz="2400" spc="-5" dirty="0">
                <a:latin typeface="Arial"/>
                <a:cs typeface="Arial"/>
              </a:rPr>
              <a:t>PS-I passed down hill and </a:t>
            </a:r>
            <a:r>
              <a:rPr sz="2400" spc="-5">
                <a:latin typeface="Arial"/>
                <a:cs typeface="Arial"/>
              </a:rPr>
              <a:t>reduce </a:t>
            </a:r>
            <a:r>
              <a:rPr sz="2400" spc="-10" smtClean="0">
                <a:latin typeface="Arial"/>
                <a:cs typeface="Arial"/>
              </a:rPr>
              <a:t>NADP</a:t>
            </a:r>
            <a:r>
              <a:rPr lang="en-US" sz="2100" spc="-179" baseline="27777" dirty="0" smtClean="0">
                <a:latin typeface="Arial"/>
                <a:cs typeface="Arial"/>
              </a:rPr>
              <a:t>+</a:t>
            </a:r>
            <a:r>
              <a:rPr sz="2400" spc="-10" smtClean="0">
                <a:latin typeface="Arial"/>
                <a:cs typeface="Arial"/>
              </a:rPr>
              <a:t> </a:t>
            </a:r>
            <a:r>
              <a:rPr sz="2400" spc="-5">
                <a:latin typeface="Arial"/>
                <a:cs typeface="Arial"/>
              </a:rPr>
              <a:t>into </a:t>
            </a:r>
            <a:r>
              <a:rPr sz="2400" spc="-65" smtClean="0">
                <a:latin typeface="Arial"/>
                <a:cs typeface="Arial"/>
              </a:rPr>
              <a:t>NADPH</a:t>
            </a:r>
            <a:r>
              <a:rPr sz="2100" spc="-97" baseline="27777" smtClean="0">
                <a:latin typeface="Arial"/>
                <a:cs typeface="Arial"/>
              </a:rPr>
              <a:t> </a:t>
            </a:r>
            <a:r>
              <a:rPr sz="2400" dirty="0">
                <a:latin typeface="Arial"/>
                <a:cs typeface="Arial"/>
              </a:rPr>
              <a:t>+</a:t>
            </a:r>
            <a:r>
              <a:rPr sz="2400" spc="5" dirty="0">
                <a:latin typeface="Arial"/>
                <a:cs typeface="Arial"/>
              </a:rPr>
              <a:t> </a:t>
            </a:r>
            <a:r>
              <a:rPr sz="2400" spc="-120" dirty="0">
                <a:latin typeface="Arial"/>
                <a:cs typeface="Arial"/>
              </a:rPr>
              <a:t>H</a:t>
            </a:r>
            <a:r>
              <a:rPr sz="2100" spc="-179" baseline="27777" dirty="0">
                <a:latin typeface="Arial"/>
                <a:cs typeface="Arial"/>
              </a:rPr>
              <a:t>+</a:t>
            </a:r>
            <a:r>
              <a:rPr sz="2400" spc="-120" dirty="0">
                <a:latin typeface="Arial"/>
                <a:cs typeface="Arial"/>
              </a:rPr>
              <a:t>.</a:t>
            </a:r>
            <a:endParaRPr sz="2400">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7840" y="1488440"/>
            <a:ext cx="8095615" cy="3225819"/>
          </a:xfrm>
          <a:prstGeom prst="rect">
            <a:avLst/>
          </a:prstGeom>
        </p:spPr>
        <p:txBody>
          <a:bodyPr vert="horz" wrap="square" lIns="0" tIns="38735" rIns="0" bIns="0" rtlCol="0">
            <a:spAutoFit/>
          </a:bodyPr>
          <a:lstStyle/>
          <a:p>
            <a:pPr marL="393700" marR="55880" indent="-342900" algn="just">
              <a:lnSpc>
                <a:spcPct val="92900"/>
              </a:lnSpc>
              <a:spcBef>
                <a:spcPts val="305"/>
              </a:spcBef>
              <a:buChar char="•"/>
              <a:tabLst>
                <a:tab pos="393065" algn="l"/>
                <a:tab pos="393700" algn="l"/>
                <a:tab pos="5137785" algn="l"/>
              </a:tabLst>
            </a:pPr>
            <a:r>
              <a:rPr sz="2400" spc="-5" dirty="0">
                <a:latin typeface="Arial"/>
                <a:cs typeface="Arial"/>
              </a:rPr>
              <a:t>During the process of transport </a:t>
            </a:r>
            <a:r>
              <a:rPr sz="2400" dirty="0">
                <a:latin typeface="Arial"/>
                <a:cs typeface="Arial"/>
              </a:rPr>
              <a:t>of </a:t>
            </a:r>
            <a:r>
              <a:rPr sz="2400" spc="-5" dirty="0">
                <a:latin typeface="Arial"/>
                <a:cs typeface="Arial"/>
              </a:rPr>
              <a:t>electron, transfer of  electron takes place,</a:t>
            </a:r>
            <a:r>
              <a:rPr sz="2400" spc="45" dirty="0">
                <a:latin typeface="Arial"/>
                <a:cs typeface="Arial"/>
              </a:rPr>
              <a:t> </a:t>
            </a:r>
            <a:r>
              <a:rPr sz="2400" spc="-5" dirty="0">
                <a:latin typeface="Arial"/>
                <a:cs typeface="Arial"/>
              </a:rPr>
              <a:t>starting</a:t>
            </a:r>
            <a:r>
              <a:rPr sz="2400" spc="5" dirty="0">
                <a:latin typeface="Arial"/>
                <a:cs typeface="Arial"/>
              </a:rPr>
              <a:t> </a:t>
            </a:r>
            <a:r>
              <a:rPr sz="2400" spc="-5" dirty="0">
                <a:latin typeface="Arial"/>
                <a:cs typeface="Arial"/>
              </a:rPr>
              <a:t>from	</a:t>
            </a:r>
            <a:r>
              <a:rPr sz="2400" dirty="0">
                <a:latin typeface="Arial"/>
                <a:cs typeface="Arial"/>
              </a:rPr>
              <a:t>the </a:t>
            </a:r>
            <a:r>
              <a:rPr sz="2400" spc="-5" dirty="0">
                <a:latin typeface="Arial"/>
                <a:cs typeface="Arial"/>
              </a:rPr>
              <a:t>PS </a:t>
            </a:r>
            <a:r>
              <a:rPr sz="2400" dirty="0">
                <a:latin typeface="Arial"/>
                <a:cs typeface="Arial"/>
              </a:rPr>
              <a:t>II, </a:t>
            </a:r>
            <a:r>
              <a:rPr sz="2400" spc="-10" dirty="0">
                <a:latin typeface="Arial"/>
                <a:cs typeface="Arial"/>
              </a:rPr>
              <a:t>uphill </a:t>
            </a:r>
            <a:r>
              <a:rPr sz="2400" spc="5" dirty="0">
                <a:latin typeface="Arial"/>
                <a:cs typeface="Arial"/>
              </a:rPr>
              <a:t>to</a:t>
            </a:r>
            <a:r>
              <a:rPr sz="2400" spc="-75" dirty="0">
                <a:latin typeface="Arial"/>
                <a:cs typeface="Arial"/>
              </a:rPr>
              <a:t> </a:t>
            </a:r>
            <a:r>
              <a:rPr sz="2400" spc="-5" dirty="0">
                <a:latin typeface="Arial"/>
                <a:cs typeface="Arial"/>
              </a:rPr>
              <a:t>the  accepter, down the electron transport chain </a:t>
            </a:r>
            <a:r>
              <a:rPr sz="2400" spc="5" dirty="0">
                <a:latin typeface="Arial"/>
                <a:cs typeface="Arial"/>
              </a:rPr>
              <a:t>to </a:t>
            </a:r>
            <a:r>
              <a:rPr sz="2400" spc="-5" dirty="0">
                <a:latin typeface="Arial"/>
                <a:cs typeface="Arial"/>
              </a:rPr>
              <a:t>PS </a:t>
            </a:r>
            <a:r>
              <a:rPr sz="2400" dirty="0">
                <a:latin typeface="Arial"/>
                <a:cs typeface="Arial"/>
              </a:rPr>
              <a:t>I,  </a:t>
            </a:r>
            <a:r>
              <a:rPr sz="2400" spc="-5" dirty="0">
                <a:latin typeface="Arial"/>
                <a:cs typeface="Arial"/>
              </a:rPr>
              <a:t>excitation of electrons, transfer </a:t>
            </a:r>
            <a:r>
              <a:rPr sz="2400" dirty="0">
                <a:latin typeface="Arial"/>
                <a:cs typeface="Arial"/>
              </a:rPr>
              <a:t>to </a:t>
            </a:r>
            <a:r>
              <a:rPr sz="2400" spc="-10" dirty="0">
                <a:latin typeface="Arial"/>
                <a:cs typeface="Arial"/>
              </a:rPr>
              <a:t>another </a:t>
            </a:r>
            <a:r>
              <a:rPr sz="2400" spc="-5" dirty="0">
                <a:latin typeface="Arial"/>
                <a:cs typeface="Arial"/>
              </a:rPr>
              <a:t>accepter, </a:t>
            </a:r>
            <a:r>
              <a:rPr sz="2400" spc="-10" dirty="0">
                <a:latin typeface="Arial"/>
                <a:cs typeface="Arial"/>
              </a:rPr>
              <a:t>and  </a:t>
            </a:r>
            <a:r>
              <a:rPr sz="2400" spc="-5" dirty="0">
                <a:latin typeface="Arial"/>
                <a:cs typeface="Arial"/>
              </a:rPr>
              <a:t>finally down hill </a:t>
            </a:r>
            <a:r>
              <a:rPr sz="2400" dirty="0">
                <a:latin typeface="Arial"/>
                <a:cs typeface="Arial"/>
              </a:rPr>
              <a:t>to </a:t>
            </a:r>
            <a:r>
              <a:rPr sz="2400" spc="-75" dirty="0">
                <a:latin typeface="Arial"/>
                <a:cs typeface="Arial"/>
              </a:rPr>
              <a:t>NADP</a:t>
            </a:r>
            <a:r>
              <a:rPr sz="2100" spc="-112" baseline="27777" dirty="0">
                <a:latin typeface="Arial"/>
                <a:cs typeface="Arial"/>
              </a:rPr>
              <a:t>+ </a:t>
            </a:r>
            <a:r>
              <a:rPr sz="2400" spc="-5" dirty="0">
                <a:latin typeface="Arial"/>
                <a:cs typeface="Arial"/>
              </a:rPr>
              <a:t>causing it </a:t>
            </a:r>
            <a:r>
              <a:rPr sz="2400" dirty="0">
                <a:latin typeface="Arial"/>
                <a:cs typeface="Arial"/>
              </a:rPr>
              <a:t>to </a:t>
            </a:r>
            <a:r>
              <a:rPr sz="2400" spc="-5" dirty="0">
                <a:latin typeface="Arial"/>
                <a:cs typeface="Arial"/>
              </a:rPr>
              <a:t>be reduced </a:t>
            </a:r>
            <a:r>
              <a:rPr sz="2400" dirty="0">
                <a:latin typeface="Arial"/>
                <a:cs typeface="Arial"/>
              </a:rPr>
              <a:t>to  </a:t>
            </a:r>
            <a:r>
              <a:rPr sz="2400" spc="-10" dirty="0">
                <a:latin typeface="Arial"/>
                <a:cs typeface="Arial"/>
              </a:rPr>
              <a:t>NADPH </a:t>
            </a:r>
            <a:r>
              <a:rPr sz="2400" dirty="0">
                <a:latin typeface="Arial"/>
                <a:cs typeface="Arial"/>
              </a:rPr>
              <a:t>+ </a:t>
            </a:r>
            <a:r>
              <a:rPr sz="2400" spc="-175" dirty="0">
                <a:latin typeface="Arial"/>
                <a:cs typeface="Arial"/>
              </a:rPr>
              <a:t>H</a:t>
            </a:r>
            <a:r>
              <a:rPr sz="2100" spc="-262" baseline="27777" dirty="0">
                <a:latin typeface="Arial"/>
                <a:cs typeface="Arial"/>
              </a:rPr>
              <a:t>+ </a:t>
            </a:r>
            <a:r>
              <a:rPr sz="2400" spc="-5" dirty="0">
                <a:latin typeface="Arial"/>
                <a:cs typeface="Arial"/>
              </a:rPr>
              <a:t>is called </a:t>
            </a:r>
            <a:r>
              <a:rPr sz="2400" dirty="0">
                <a:latin typeface="Arial"/>
                <a:cs typeface="Arial"/>
              </a:rPr>
              <a:t>the </a:t>
            </a:r>
            <a:r>
              <a:rPr sz="2400" b="1" dirty="0">
                <a:latin typeface="Arial"/>
                <a:cs typeface="Arial"/>
              </a:rPr>
              <a:t>Z </a:t>
            </a:r>
            <a:r>
              <a:rPr sz="2400" b="1" spc="-5" dirty="0">
                <a:latin typeface="Arial"/>
                <a:cs typeface="Arial"/>
              </a:rPr>
              <a:t>scheme</a:t>
            </a:r>
            <a:r>
              <a:rPr sz="2400" spc="-5" dirty="0">
                <a:latin typeface="Arial"/>
                <a:cs typeface="Arial"/>
              </a:rPr>
              <a:t>, </a:t>
            </a:r>
            <a:r>
              <a:rPr sz="2400" spc="-10" dirty="0">
                <a:latin typeface="Arial"/>
                <a:cs typeface="Arial"/>
              </a:rPr>
              <a:t>due </a:t>
            </a:r>
            <a:r>
              <a:rPr sz="2400" dirty="0">
                <a:latin typeface="Arial"/>
                <a:cs typeface="Arial"/>
              </a:rPr>
              <a:t>to </a:t>
            </a:r>
            <a:r>
              <a:rPr sz="2400" spc="-5" dirty="0">
                <a:latin typeface="Arial"/>
                <a:cs typeface="Arial"/>
              </a:rPr>
              <a:t>its  characteristic </a:t>
            </a:r>
            <a:r>
              <a:rPr sz="2400" spc="-10" dirty="0">
                <a:latin typeface="Arial"/>
                <a:cs typeface="Arial"/>
              </a:rPr>
              <a:t>shape.</a:t>
            </a:r>
            <a:endParaRPr sz="2400">
              <a:latin typeface="Arial"/>
              <a:cs typeface="Arial"/>
            </a:endParaRPr>
          </a:p>
          <a:p>
            <a:pPr marL="393700" marR="225425" indent="-342900" algn="just">
              <a:lnSpc>
                <a:spcPts val="2670"/>
              </a:lnSpc>
              <a:spcBef>
                <a:spcPts val="660"/>
              </a:spcBef>
              <a:buChar char="•"/>
              <a:tabLst>
                <a:tab pos="393065" algn="l"/>
                <a:tab pos="393700" algn="l"/>
              </a:tabLst>
            </a:pPr>
            <a:r>
              <a:rPr sz="2400" spc="-5" dirty="0">
                <a:latin typeface="Arial"/>
                <a:cs typeface="Arial"/>
              </a:rPr>
              <a:t>This shape is </a:t>
            </a:r>
            <a:r>
              <a:rPr sz="2400" dirty="0">
                <a:latin typeface="Arial"/>
                <a:cs typeface="Arial"/>
              </a:rPr>
              <a:t>formed </a:t>
            </a:r>
            <a:r>
              <a:rPr sz="2400" spc="-5" dirty="0">
                <a:latin typeface="Arial"/>
                <a:cs typeface="Arial"/>
              </a:rPr>
              <a:t>when all the carriers are placed in  </a:t>
            </a:r>
            <a:r>
              <a:rPr sz="2400" dirty="0">
                <a:latin typeface="Arial"/>
                <a:cs typeface="Arial"/>
              </a:rPr>
              <a:t>a </a:t>
            </a:r>
            <a:r>
              <a:rPr sz="2400" spc="-5" dirty="0">
                <a:latin typeface="Arial"/>
                <a:cs typeface="Arial"/>
              </a:rPr>
              <a:t>sequence on </a:t>
            </a:r>
            <a:r>
              <a:rPr sz="2400" dirty="0">
                <a:latin typeface="Arial"/>
                <a:cs typeface="Arial"/>
              </a:rPr>
              <a:t>a </a:t>
            </a:r>
            <a:r>
              <a:rPr sz="2400" spc="-5" dirty="0">
                <a:latin typeface="Arial"/>
                <a:cs typeface="Arial"/>
              </a:rPr>
              <a:t>redox potential</a:t>
            </a:r>
            <a:r>
              <a:rPr sz="2400" spc="-20" dirty="0">
                <a:latin typeface="Arial"/>
                <a:cs typeface="Arial"/>
              </a:rPr>
              <a:t> </a:t>
            </a:r>
            <a:r>
              <a:rPr sz="2400" spc="-5" dirty="0">
                <a:latin typeface="Arial"/>
                <a:cs typeface="Arial"/>
              </a:rPr>
              <a:t>scale.</a:t>
            </a:r>
            <a:endParaRPr sz="2400">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8800"/>
            <a:ext cx="3500120" cy="574040"/>
          </a:xfrm>
          <a:prstGeom prst="rect">
            <a:avLst/>
          </a:prstGeom>
        </p:spPr>
        <p:txBody>
          <a:bodyPr vert="horz" wrap="square" lIns="0" tIns="12700" rIns="0" bIns="0" rtlCol="0">
            <a:spAutoFit/>
          </a:bodyPr>
          <a:lstStyle/>
          <a:p>
            <a:pPr marL="12700">
              <a:lnSpc>
                <a:spcPct val="100000"/>
              </a:lnSpc>
              <a:spcBef>
                <a:spcPts val="100"/>
              </a:spcBef>
            </a:pPr>
            <a:r>
              <a:rPr sz="3600" b="0" spc="-5" dirty="0">
                <a:solidFill>
                  <a:srgbClr val="000000"/>
                </a:solidFill>
                <a:latin typeface="Arial"/>
                <a:cs typeface="Arial"/>
              </a:rPr>
              <a:t>Splitting </a:t>
            </a:r>
            <a:r>
              <a:rPr sz="3600" b="0" dirty="0">
                <a:solidFill>
                  <a:srgbClr val="000000"/>
                </a:solidFill>
                <a:latin typeface="Arial"/>
                <a:cs typeface="Arial"/>
              </a:rPr>
              <a:t>of</a:t>
            </a:r>
            <a:r>
              <a:rPr sz="3600" b="0" spc="-105" dirty="0">
                <a:solidFill>
                  <a:srgbClr val="000000"/>
                </a:solidFill>
                <a:latin typeface="Arial"/>
                <a:cs typeface="Arial"/>
              </a:rPr>
              <a:t> </a:t>
            </a:r>
            <a:r>
              <a:rPr sz="3600" b="0" spc="-10" dirty="0">
                <a:solidFill>
                  <a:srgbClr val="000000"/>
                </a:solidFill>
                <a:latin typeface="Arial"/>
                <a:cs typeface="Arial"/>
              </a:rPr>
              <a:t>Water</a:t>
            </a:r>
            <a:endParaRPr sz="3600">
              <a:latin typeface="Arial"/>
              <a:cs typeface="Arial"/>
            </a:endParaRPr>
          </a:p>
        </p:txBody>
      </p:sp>
      <p:sp>
        <p:nvSpPr>
          <p:cNvPr id="3" name="object 3"/>
          <p:cNvSpPr txBox="1"/>
          <p:nvPr/>
        </p:nvSpPr>
        <p:spPr>
          <a:xfrm>
            <a:off x="535940" y="242442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4" name="object 4"/>
          <p:cNvSpPr txBox="1"/>
          <p:nvPr/>
        </p:nvSpPr>
        <p:spPr>
          <a:xfrm>
            <a:off x="535940" y="323087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5" name="object 5"/>
          <p:cNvSpPr txBox="1"/>
          <p:nvPr/>
        </p:nvSpPr>
        <p:spPr>
          <a:xfrm>
            <a:off x="497840" y="1633220"/>
            <a:ext cx="8094345" cy="3305810"/>
          </a:xfrm>
          <a:prstGeom prst="rect">
            <a:avLst/>
          </a:prstGeom>
        </p:spPr>
        <p:txBody>
          <a:bodyPr vert="horz" wrap="square" lIns="0" tIns="12700" rIns="0" bIns="0" rtlCol="0">
            <a:spAutoFit/>
          </a:bodyPr>
          <a:lstStyle/>
          <a:p>
            <a:pPr marL="393700" marR="55880" indent="-342900" algn="just">
              <a:lnSpc>
                <a:spcPct val="100000"/>
              </a:lnSpc>
              <a:spcBef>
                <a:spcPts val="100"/>
              </a:spcBef>
              <a:buChar char="•"/>
              <a:tabLst>
                <a:tab pos="393065" algn="l"/>
                <a:tab pos="393700" algn="l"/>
              </a:tabLst>
            </a:pPr>
            <a:r>
              <a:rPr sz="2400" spc="-5" dirty="0">
                <a:latin typeface="Arial"/>
                <a:cs typeface="Arial"/>
              </a:rPr>
              <a:t>Electron required </a:t>
            </a:r>
            <a:r>
              <a:rPr sz="2400" dirty="0">
                <a:latin typeface="Arial"/>
                <a:cs typeface="Arial"/>
              </a:rPr>
              <a:t>for </a:t>
            </a:r>
            <a:r>
              <a:rPr sz="2400" spc="-5" dirty="0">
                <a:latin typeface="Arial"/>
                <a:cs typeface="Arial"/>
              </a:rPr>
              <a:t>Electron transport system is fulfilled  by splitting of water- </a:t>
            </a:r>
            <a:r>
              <a:rPr sz="2400" b="1" spc="-5" dirty="0">
                <a:latin typeface="Arial"/>
                <a:cs typeface="Arial"/>
              </a:rPr>
              <a:t>Photolysis</a:t>
            </a:r>
            <a:r>
              <a:rPr sz="2400" spc="-5" dirty="0">
                <a:latin typeface="Arial"/>
                <a:cs typeface="Arial"/>
              </a:rPr>
              <a:t>- associated with </a:t>
            </a:r>
            <a:r>
              <a:rPr sz="2400" spc="-10" dirty="0">
                <a:latin typeface="Arial"/>
                <a:cs typeface="Arial"/>
              </a:rPr>
              <a:t>PS</a:t>
            </a:r>
            <a:r>
              <a:rPr sz="2400" spc="40" dirty="0">
                <a:latin typeface="Arial"/>
                <a:cs typeface="Arial"/>
              </a:rPr>
              <a:t> </a:t>
            </a:r>
            <a:r>
              <a:rPr sz="2400" dirty="0">
                <a:latin typeface="Arial"/>
                <a:cs typeface="Arial"/>
              </a:rPr>
              <a:t>II</a:t>
            </a:r>
            <a:endParaRPr sz="2400">
              <a:latin typeface="Arial"/>
              <a:cs typeface="Arial"/>
            </a:endParaRPr>
          </a:p>
          <a:p>
            <a:pPr marL="393700" marR="163195" algn="just">
              <a:lnSpc>
                <a:spcPct val="100000"/>
              </a:lnSpc>
              <a:spcBef>
                <a:spcPts val="600"/>
              </a:spcBef>
            </a:pPr>
            <a:r>
              <a:rPr sz="2400" spc="-5" dirty="0">
                <a:latin typeface="Arial"/>
                <a:cs typeface="Arial"/>
              </a:rPr>
              <a:t>PS-II loose electrons continuously, </a:t>
            </a:r>
            <a:r>
              <a:rPr sz="2400" spc="-10" dirty="0">
                <a:latin typeface="Arial"/>
                <a:cs typeface="Arial"/>
              </a:rPr>
              <a:t>filled </a:t>
            </a:r>
            <a:r>
              <a:rPr sz="2400" spc="-5" dirty="0">
                <a:latin typeface="Arial"/>
                <a:cs typeface="Arial"/>
              </a:rPr>
              <a:t>up by electrons  released due </a:t>
            </a:r>
            <a:r>
              <a:rPr sz="2400" dirty="0">
                <a:latin typeface="Arial"/>
                <a:cs typeface="Arial"/>
              </a:rPr>
              <a:t>to </a:t>
            </a:r>
            <a:r>
              <a:rPr sz="2400" spc="-5" dirty="0">
                <a:latin typeface="Arial"/>
                <a:cs typeface="Arial"/>
              </a:rPr>
              <a:t>photolysis </a:t>
            </a:r>
            <a:r>
              <a:rPr sz="2400" dirty="0">
                <a:latin typeface="Arial"/>
                <a:cs typeface="Arial"/>
              </a:rPr>
              <a:t>of</a:t>
            </a:r>
            <a:r>
              <a:rPr sz="2400" spc="-5" dirty="0">
                <a:latin typeface="Arial"/>
                <a:cs typeface="Arial"/>
              </a:rPr>
              <a:t> water.</a:t>
            </a:r>
            <a:endParaRPr sz="2400">
              <a:latin typeface="Arial"/>
              <a:cs typeface="Arial"/>
            </a:endParaRPr>
          </a:p>
          <a:p>
            <a:pPr marL="393700" marR="486409" algn="just">
              <a:lnSpc>
                <a:spcPct val="100000"/>
              </a:lnSpc>
              <a:spcBef>
                <a:spcPts val="600"/>
              </a:spcBef>
            </a:pPr>
            <a:r>
              <a:rPr sz="2400" spc="-5" dirty="0">
                <a:latin typeface="Arial"/>
                <a:cs typeface="Arial"/>
              </a:rPr>
              <a:t>Water is split into </a:t>
            </a:r>
            <a:r>
              <a:rPr sz="2400" spc="-114">
                <a:latin typeface="Arial"/>
                <a:cs typeface="Arial"/>
              </a:rPr>
              <a:t>H</a:t>
            </a:r>
            <a:r>
              <a:rPr sz="2100" spc="-172" baseline="27777" smtClean="0">
                <a:latin typeface="Arial"/>
                <a:cs typeface="Arial"/>
              </a:rPr>
              <a:t>+</a:t>
            </a:r>
            <a:r>
              <a:rPr sz="2400" spc="-114" smtClean="0">
                <a:latin typeface="Arial"/>
                <a:cs typeface="Arial"/>
              </a:rPr>
              <a:t>,</a:t>
            </a:r>
            <a:r>
              <a:rPr lang="en-US" sz="2400" spc="-232" baseline="1157" dirty="0" smtClean="0">
                <a:latin typeface="Arial"/>
                <a:cs typeface="Arial"/>
              </a:rPr>
              <a:t> </a:t>
            </a:r>
            <a:r>
              <a:rPr lang="en-US" sz="3200" spc="-232" baseline="1157" dirty="0" smtClean="0">
                <a:latin typeface="Arial"/>
                <a:cs typeface="Arial"/>
              </a:rPr>
              <a:t>O</a:t>
            </a:r>
            <a:r>
              <a:rPr lang="en-US" sz="3200" spc="-232" baseline="-21825" dirty="0" smtClean="0">
                <a:latin typeface="Arial"/>
                <a:cs typeface="Arial"/>
              </a:rPr>
              <a:t>2</a:t>
            </a:r>
            <a:r>
              <a:rPr sz="2400" spc="-114" smtClean="0">
                <a:latin typeface="Arial"/>
                <a:cs typeface="Arial"/>
              </a:rPr>
              <a:t> </a:t>
            </a:r>
            <a:r>
              <a:rPr sz="2400" smtClean="0">
                <a:latin typeface="Arial"/>
                <a:cs typeface="Arial"/>
              </a:rPr>
              <a:t> </a:t>
            </a:r>
            <a:r>
              <a:rPr sz="2400" spc="-10" dirty="0">
                <a:latin typeface="Arial"/>
                <a:cs typeface="Arial"/>
              </a:rPr>
              <a:t>and </a:t>
            </a:r>
            <a:r>
              <a:rPr sz="2400" spc="-5" dirty="0">
                <a:latin typeface="Arial"/>
                <a:cs typeface="Arial"/>
              </a:rPr>
              <a:t>electrons in presence of  </a:t>
            </a:r>
            <a:r>
              <a:rPr sz="2400" spc="-10" dirty="0">
                <a:latin typeface="Arial"/>
                <a:cs typeface="Arial"/>
              </a:rPr>
              <a:t>light </a:t>
            </a:r>
            <a:r>
              <a:rPr sz="2400" spc="-5" dirty="0">
                <a:latin typeface="Arial"/>
                <a:cs typeface="Arial"/>
              </a:rPr>
              <a:t>and </a:t>
            </a:r>
            <a:r>
              <a:rPr sz="2400" spc="-170" dirty="0">
                <a:latin typeface="Arial"/>
                <a:cs typeface="Arial"/>
              </a:rPr>
              <a:t>Mn</a:t>
            </a:r>
            <a:r>
              <a:rPr sz="2100" spc="-254" baseline="27777" dirty="0">
                <a:latin typeface="Arial"/>
                <a:cs typeface="Arial"/>
              </a:rPr>
              <a:t>2+ </a:t>
            </a:r>
            <a:r>
              <a:rPr sz="2400" spc="-5" dirty="0">
                <a:latin typeface="Arial"/>
                <a:cs typeface="Arial"/>
              </a:rPr>
              <a:t>and</a:t>
            </a:r>
            <a:r>
              <a:rPr sz="2400" dirty="0">
                <a:latin typeface="Arial"/>
                <a:cs typeface="Arial"/>
              </a:rPr>
              <a:t> </a:t>
            </a:r>
            <a:r>
              <a:rPr sz="2400" spc="-55" dirty="0">
                <a:latin typeface="Arial"/>
                <a:cs typeface="Arial"/>
              </a:rPr>
              <a:t>Cl</a:t>
            </a:r>
            <a:r>
              <a:rPr sz="2100" spc="-82" baseline="27777" dirty="0">
                <a:latin typeface="Arial"/>
                <a:cs typeface="Arial"/>
              </a:rPr>
              <a:t>-</a:t>
            </a:r>
            <a:r>
              <a:rPr sz="2400" spc="-55" dirty="0">
                <a:latin typeface="Arial"/>
                <a:cs typeface="Arial"/>
              </a:rPr>
              <a:t>.</a:t>
            </a:r>
            <a:endParaRPr sz="2400">
              <a:latin typeface="Arial"/>
              <a:cs typeface="Arial"/>
            </a:endParaRPr>
          </a:p>
          <a:p>
            <a:pPr marL="393700" indent="-342900" algn="just">
              <a:lnSpc>
                <a:spcPct val="100000"/>
              </a:lnSpc>
              <a:spcBef>
                <a:spcPts val="660"/>
              </a:spcBef>
              <a:buChar char="•"/>
              <a:tabLst>
                <a:tab pos="393065" algn="l"/>
                <a:tab pos="393700" algn="l"/>
              </a:tabLst>
            </a:pPr>
            <a:r>
              <a:rPr sz="3600" spc="-7" baseline="1157" dirty="0">
                <a:latin typeface="Arial"/>
                <a:cs typeface="Arial"/>
              </a:rPr>
              <a:t>This also creates </a:t>
            </a:r>
            <a:r>
              <a:rPr sz="3600" spc="-232" baseline="1157" dirty="0">
                <a:latin typeface="Arial"/>
                <a:cs typeface="Arial"/>
              </a:rPr>
              <a:t>O</a:t>
            </a:r>
            <a:r>
              <a:rPr sz="2100" spc="-232" baseline="-21825" dirty="0">
                <a:latin typeface="Arial"/>
                <a:cs typeface="Arial"/>
              </a:rPr>
              <a:t>2 </a:t>
            </a:r>
            <a:r>
              <a:rPr sz="3600" baseline="1157" dirty="0">
                <a:latin typeface="Arial"/>
                <a:cs typeface="Arial"/>
              </a:rPr>
              <a:t>the </a:t>
            </a:r>
            <a:r>
              <a:rPr sz="3600" spc="-7" baseline="1157" dirty="0">
                <a:latin typeface="Arial"/>
                <a:cs typeface="Arial"/>
              </a:rPr>
              <a:t>bi-product of</a:t>
            </a:r>
            <a:r>
              <a:rPr sz="3600" spc="-67" baseline="1157" dirty="0">
                <a:latin typeface="Arial"/>
                <a:cs typeface="Arial"/>
              </a:rPr>
              <a:t> </a:t>
            </a:r>
            <a:r>
              <a:rPr sz="3600" spc="-7" baseline="1157" dirty="0">
                <a:latin typeface="Arial"/>
                <a:cs typeface="Arial"/>
              </a:rPr>
              <a:t>photosynthesis.</a:t>
            </a:r>
            <a:endParaRPr sz="3600" baseline="1157">
              <a:latin typeface="Arial"/>
              <a:cs typeface="Arial"/>
            </a:endParaRPr>
          </a:p>
          <a:p>
            <a:pPr marL="393700" indent="-342900" algn="just">
              <a:lnSpc>
                <a:spcPct val="100000"/>
              </a:lnSpc>
              <a:spcBef>
                <a:spcPts val="930"/>
              </a:spcBef>
              <a:buChar char="•"/>
              <a:tabLst>
                <a:tab pos="393065" algn="l"/>
                <a:tab pos="393700" algn="l"/>
              </a:tabLst>
            </a:pPr>
            <a:r>
              <a:rPr sz="2400" spc="-5" dirty="0">
                <a:latin typeface="Arial"/>
                <a:cs typeface="Arial"/>
              </a:rPr>
              <a:t>Photolysis takes place in the </a:t>
            </a:r>
            <a:r>
              <a:rPr sz="2400" spc="-10" dirty="0">
                <a:latin typeface="Arial"/>
                <a:cs typeface="Arial"/>
              </a:rPr>
              <a:t>vicinity </a:t>
            </a:r>
            <a:r>
              <a:rPr sz="2400" spc="-5" dirty="0">
                <a:latin typeface="Arial"/>
                <a:cs typeface="Arial"/>
              </a:rPr>
              <a:t>of the</a:t>
            </a:r>
            <a:r>
              <a:rPr sz="2400" spc="35" dirty="0">
                <a:latin typeface="Arial"/>
                <a:cs typeface="Arial"/>
              </a:rPr>
              <a:t> </a:t>
            </a:r>
            <a:r>
              <a:rPr sz="2400" spc="-5" dirty="0">
                <a:latin typeface="Arial"/>
                <a:cs typeface="Arial"/>
              </a:rPr>
              <a:t>PS-II.</a:t>
            </a:r>
            <a:endParaRPr sz="2400">
              <a:latin typeface="Arial"/>
              <a:cs typeface="Arial"/>
            </a:endParaRPr>
          </a:p>
        </p:txBody>
      </p:sp>
      <p:sp>
        <p:nvSpPr>
          <p:cNvPr id="6" name="object 6"/>
          <p:cNvSpPr/>
          <p:nvPr/>
        </p:nvSpPr>
        <p:spPr>
          <a:xfrm>
            <a:off x="2051050" y="5044440"/>
            <a:ext cx="4753609" cy="8318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3709" y="392429"/>
            <a:ext cx="2412365" cy="574040"/>
          </a:xfrm>
          <a:prstGeom prst="rect">
            <a:avLst/>
          </a:prstGeom>
        </p:spPr>
        <p:txBody>
          <a:bodyPr vert="horz" wrap="square" lIns="0" tIns="12700" rIns="0" bIns="0" rtlCol="0">
            <a:spAutoFit/>
          </a:bodyPr>
          <a:lstStyle/>
          <a:p>
            <a:pPr marL="12700">
              <a:lnSpc>
                <a:spcPct val="100000"/>
              </a:lnSpc>
              <a:spcBef>
                <a:spcPts val="100"/>
              </a:spcBef>
            </a:pPr>
            <a:r>
              <a:rPr sz="3600" b="0" spc="-5" dirty="0">
                <a:solidFill>
                  <a:srgbClr val="000000"/>
                </a:solidFill>
                <a:latin typeface="Arial"/>
                <a:cs typeface="Arial"/>
              </a:rPr>
              <a:t>Intro</a:t>
            </a:r>
            <a:r>
              <a:rPr sz="3600" b="0" dirty="0">
                <a:solidFill>
                  <a:srgbClr val="000000"/>
                </a:solidFill>
                <a:latin typeface="Arial"/>
                <a:cs typeface="Arial"/>
              </a:rPr>
              <a:t>d</a:t>
            </a:r>
            <a:r>
              <a:rPr sz="3600" b="0" spc="-5" dirty="0">
                <a:solidFill>
                  <a:srgbClr val="000000"/>
                </a:solidFill>
                <a:latin typeface="Arial"/>
                <a:cs typeface="Arial"/>
              </a:rPr>
              <a:t>uction</a:t>
            </a:r>
            <a:endParaRPr sz="3600">
              <a:latin typeface="Arial"/>
              <a:cs typeface="Arial"/>
            </a:endParaRPr>
          </a:p>
        </p:txBody>
      </p:sp>
      <p:sp>
        <p:nvSpPr>
          <p:cNvPr id="3" name="object 3"/>
          <p:cNvSpPr txBox="1"/>
          <p:nvPr/>
        </p:nvSpPr>
        <p:spPr>
          <a:xfrm>
            <a:off x="535940" y="341122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4" name="object 4"/>
          <p:cNvSpPr txBox="1"/>
          <p:nvPr/>
        </p:nvSpPr>
        <p:spPr>
          <a:xfrm>
            <a:off x="535940" y="1295400"/>
            <a:ext cx="8035290" cy="2738120"/>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4965" algn="l"/>
                <a:tab pos="355600" algn="l"/>
              </a:tabLst>
            </a:pPr>
            <a:r>
              <a:rPr sz="2400" b="1" spc="-5" dirty="0">
                <a:latin typeface="Arial"/>
                <a:cs typeface="Arial"/>
              </a:rPr>
              <a:t>Photosynthesis </a:t>
            </a:r>
            <a:r>
              <a:rPr sz="2400" spc="-5" dirty="0">
                <a:latin typeface="Arial"/>
                <a:cs typeface="Arial"/>
              </a:rPr>
              <a:t>is an </a:t>
            </a:r>
            <a:r>
              <a:rPr sz="2400" dirty="0">
                <a:latin typeface="Arial"/>
                <a:cs typeface="Arial"/>
              </a:rPr>
              <a:t>enzyme </a:t>
            </a:r>
            <a:r>
              <a:rPr sz="2400" spc="-5" dirty="0">
                <a:latin typeface="Arial"/>
                <a:cs typeface="Arial"/>
              </a:rPr>
              <a:t>regulated </a:t>
            </a:r>
            <a:r>
              <a:rPr sz="2400" spc="-10" dirty="0">
                <a:latin typeface="Arial"/>
                <a:cs typeface="Arial"/>
              </a:rPr>
              <a:t>anabolic </a:t>
            </a:r>
            <a:r>
              <a:rPr sz="2400" spc="-5" dirty="0">
                <a:latin typeface="Arial"/>
                <a:cs typeface="Arial"/>
              </a:rPr>
              <a:t>process  of manufacture </a:t>
            </a:r>
            <a:r>
              <a:rPr sz="2400" dirty="0">
                <a:latin typeface="Arial"/>
                <a:cs typeface="Arial"/>
              </a:rPr>
              <a:t>of </a:t>
            </a:r>
            <a:r>
              <a:rPr sz="2400" spc="-10" dirty="0">
                <a:latin typeface="Arial"/>
                <a:cs typeface="Arial"/>
              </a:rPr>
              <a:t>organic </a:t>
            </a:r>
            <a:r>
              <a:rPr sz="2400" spc="-5" dirty="0">
                <a:latin typeface="Arial"/>
                <a:cs typeface="Arial"/>
              </a:rPr>
              <a:t>compounds </a:t>
            </a:r>
            <a:r>
              <a:rPr sz="2400" spc="-10" dirty="0">
                <a:latin typeface="Arial"/>
                <a:cs typeface="Arial"/>
              </a:rPr>
              <a:t>inside </a:t>
            </a:r>
            <a:r>
              <a:rPr sz="2400" spc="-5" dirty="0">
                <a:latin typeface="Arial"/>
                <a:cs typeface="Arial"/>
              </a:rPr>
              <a:t>the  chlorophyll containing cells from carbon </a:t>
            </a:r>
            <a:r>
              <a:rPr sz="2400" spc="-10" dirty="0">
                <a:latin typeface="Arial"/>
                <a:cs typeface="Arial"/>
              </a:rPr>
              <a:t>dioxide and  </a:t>
            </a:r>
            <a:r>
              <a:rPr sz="2400" spc="-5" dirty="0">
                <a:latin typeface="Arial"/>
                <a:cs typeface="Arial"/>
              </a:rPr>
              <a:t>water with the help of </a:t>
            </a:r>
            <a:r>
              <a:rPr sz="2400" spc="-10" dirty="0">
                <a:latin typeface="Arial"/>
                <a:cs typeface="Arial"/>
              </a:rPr>
              <a:t>sunlight </a:t>
            </a:r>
            <a:r>
              <a:rPr sz="2400" spc="-5" dirty="0">
                <a:latin typeface="Arial"/>
                <a:cs typeface="Arial"/>
              </a:rPr>
              <a:t>as </a:t>
            </a:r>
            <a:r>
              <a:rPr sz="2400" dirty="0">
                <a:latin typeface="Arial"/>
                <a:cs typeface="Arial"/>
              </a:rPr>
              <a:t>a </a:t>
            </a:r>
            <a:r>
              <a:rPr sz="2400" spc="-5" dirty="0">
                <a:latin typeface="Arial"/>
                <a:cs typeface="Arial"/>
              </a:rPr>
              <a:t>source of</a:t>
            </a:r>
            <a:r>
              <a:rPr sz="2400" spc="50" dirty="0">
                <a:latin typeface="Arial"/>
                <a:cs typeface="Arial"/>
              </a:rPr>
              <a:t> </a:t>
            </a:r>
            <a:r>
              <a:rPr sz="2400" spc="-5" dirty="0">
                <a:latin typeface="Arial"/>
                <a:cs typeface="Arial"/>
              </a:rPr>
              <a:t>energy.</a:t>
            </a:r>
            <a:endParaRPr sz="2400">
              <a:latin typeface="Arial"/>
              <a:cs typeface="Arial"/>
            </a:endParaRPr>
          </a:p>
          <a:p>
            <a:pPr marL="355600" marR="140335">
              <a:lnSpc>
                <a:spcPct val="100000"/>
              </a:lnSpc>
              <a:spcBef>
                <a:spcPts val="600"/>
              </a:spcBef>
            </a:pPr>
            <a:r>
              <a:rPr sz="2400" spc="-5" dirty="0">
                <a:latin typeface="Arial"/>
                <a:cs typeface="Arial"/>
              </a:rPr>
              <a:t>Photosynthesis is </a:t>
            </a:r>
            <a:r>
              <a:rPr sz="2400" dirty="0">
                <a:latin typeface="Arial"/>
                <a:cs typeface="Arial"/>
              </a:rPr>
              <a:t>a chemical </a:t>
            </a:r>
            <a:r>
              <a:rPr sz="2400" spc="-5" dirty="0">
                <a:latin typeface="Arial"/>
                <a:cs typeface="Arial"/>
              </a:rPr>
              <a:t>process, uses </a:t>
            </a:r>
            <a:r>
              <a:rPr sz="2400" spc="-10" dirty="0">
                <a:latin typeface="Arial"/>
                <a:cs typeface="Arial"/>
              </a:rPr>
              <a:t>light </a:t>
            </a:r>
            <a:r>
              <a:rPr sz="2400" spc="-5" dirty="0">
                <a:latin typeface="Arial"/>
                <a:cs typeface="Arial"/>
              </a:rPr>
              <a:t>energy  </a:t>
            </a:r>
            <a:r>
              <a:rPr sz="2400" dirty="0">
                <a:latin typeface="Arial"/>
                <a:cs typeface="Arial"/>
              </a:rPr>
              <a:t>to </a:t>
            </a:r>
            <a:r>
              <a:rPr sz="2400" spc="-5" dirty="0">
                <a:latin typeface="Arial"/>
                <a:cs typeface="Arial"/>
              </a:rPr>
              <a:t>synthesis </a:t>
            </a:r>
            <a:r>
              <a:rPr sz="2400" spc="-10" dirty="0">
                <a:latin typeface="Arial"/>
                <a:cs typeface="Arial"/>
              </a:rPr>
              <a:t>organic </a:t>
            </a:r>
            <a:r>
              <a:rPr sz="2400" spc="-5" dirty="0">
                <a:latin typeface="Arial"/>
                <a:cs typeface="Arial"/>
              </a:rPr>
              <a:t>compounds</a:t>
            </a:r>
            <a:r>
              <a:rPr sz="2400" spc="5" dirty="0">
                <a:latin typeface="Arial"/>
                <a:cs typeface="Arial"/>
              </a:rPr>
              <a:t> </a:t>
            </a:r>
            <a:r>
              <a:rPr sz="2400" spc="-5" dirty="0">
                <a:latin typeface="Arial"/>
                <a:cs typeface="Arial"/>
              </a:rPr>
              <a:t>(sugar).</a:t>
            </a:r>
            <a:endParaRPr sz="2400">
              <a:latin typeface="Arial"/>
              <a:cs typeface="Arial"/>
            </a:endParaRPr>
          </a:p>
          <a:p>
            <a:pPr marL="355600" indent="-342900">
              <a:lnSpc>
                <a:spcPct val="100000"/>
              </a:lnSpc>
              <a:spcBef>
                <a:spcPts val="600"/>
              </a:spcBef>
              <a:buChar char="•"/>
              <a:tabLst>
                <a:tab pos="354965" algn="l"/>
                <a:tab pos="355600" algn="l"/>
              </a:tabLst>
            </a:pPr>
            <a:r>
              <a:rPr sz="2400" spc="-5" dirty="0">
                <a:latin typeface="Arial"/>
                <a:cs typeface="Arial"/>
              </a:rPr>
              <a:t>Importance of photosynthesis</a:t>
            </a:r>
            <a:r>
              <a:rPr sz="2400" spc="15" dirty="0">
                <a:latin typeface="Arial"/>
                <a:cs typeface="Arial"/>
              </a:rPr>
              <a:t> </a:t>
            </a:r>
            <a:r>
              <a:rPr sz="2400" spc="-10" dirty="0">
                <a:latin typeface="Arial"/>
                <a:cs typeface="Arial"/>
              </a:rPr>
              <a:t>includes:</a:t>
            </a:r>
            <a:endParaRPr sz="2400">
              <a:latin typeface="Arial"/>
              <a:cs typeface="Arial"/>
            </a:endParaRPr>
          </a:p>
        </p:txBody>
      </p:sp>
      <p:sp>
        <p:nvSpPr>
          <p:cNvPr id="5" name="object 5"/>
          <p:cNvSpPr txBox="1"/>
          <p:nvPr/>
        </p:nvSpPr>
        <p:spPr>
          <a:xfrm>
            <a:off x="510540" y="4038600"/>
            <a:ext cx="3949065" cy="909319"/>
          </a:xfrm>
          <a:prstGeom prst="rect">
            <a:avLst/>
          </a:prstGeom>
        </p:spPr>
        <p:txBody>
          <a:bodyPr vert="horz" wrap="square" lIns="0" tIns="88900" rIns="0" bIns="0" rtlCol="0">
            <a:spAutoFit/>
          </a:bodyPr>
          <a:lstStyle/>
          <a:p>
            <a:pPr marL="381000" indent="-342900">
              <a:lnSpc>
                <a:spcPct val="100000"/>
              </a:lnSpc>
              <a:spcBef>
                <a:spcPts val="700"/>
              </a:spcBef>
              <a:buAutoNum type="arabicPeriod"/>
              <a:tabLst>
                <a:tab pos="381000" algn="l"/>
              </a:tabLst>
            </a:pPr>
            <a:r>
              <a:rPr sz="2400" dirty="0">
                <a:latin typeface="Arial"/>
                <a:cs typeface="Arial"/>
              </a:rPr>
              <a:t>Primary </a:t>
            </a:r>
            <a:r>
              <a:rPr sz="2400" spc="-5" dirty="0">
                <a:latin typeface="Arial"/>
                <a:cs typeface="Arial"/>
              </a:rPr>
              <a:t>source </a:t>
            </a:r>
            <a:r>
              <a:rPr sz="2400" dirty="0">
                <a:latin typeface="Arial"/>
                <a:cs typeface="Arial"/>
              </a:rPr>
              <a:t>of</a:t>
            </a:r>
            <a:r>
              <a:rPr sz="2400" spc="-25" dirty="0">
                <a:latin typeface="Arial"/>
                <a:cs typeface="Arial"/>
              </a:rPr>
              <a:t> </a:t>
            </a:r>
            <a:r>
              <a:rPr sz="2400" spc="-5" dirty="0">
                <a:latin typeface="Arial"/>
                <a:cs typeface="Arial"/>
              </a:rPr>
              <a:t>food</a:t>
            </a:r>
            <a:endParaRPr sz="2400">
              <a:latin typeface="Arial"/>
              <a:cs typeface="Arial"/>
            </a:endParaRPr>
          </a:p>
          <a:p>
            <a:pPr marL="381000" indent="-342900">
              <a:lnSpc>
                <a:spcPct val="100000"/>
              </a:lnSpc>
              <a:spcBef>
                <a:spcPts val="600"/>
              </a:spcBef>
              <a:buAutoNum type="arabicPeriod"/>
              <a:tabLst>
                <a:tab pos="381000" algn="l"/>
              </a:tabLst>
            </a:pPr>
            <a:r>
              <a:rPr sz="2400" spc="-10" dirty="0">
                <a:latin typeface="Arial"/>
                <a:cs typeface="Arial"/>
              </a:rPr>
              <a:t>Release </a:t>
            </a:r>
            <a:r>
              <a:rPr sz="2400" spc="-160" dirty="0">
                <a:latin typeface="Arial"/>
                <a:cs typeface="Arial"/>
              </a:rPr>
              <a:t>O</a:t>
            </a:r>
            <a:r>
              <a:rPr sz="2100" spc="-240" baseline="-23809" dirty="0">
                <a:latin typeface="Arial"/>
                <a:cs typeface="Arial"/>
              </a:rPr>
              <a:t>2 </a:t>
            </a:r>
            <a:r>
              <a:rPr sz="2400" dirty="0">
                <a:latin typeface="Arial"/>
                <a:cs typeface="Arial"/>
              </a:rPr>
              <a:t>to</a:t>
            </a:r>
            <a:r>
              <a:rPr sz="2400" spc="-55" dirty="0">
                <a:latin typeface="Arial"/>
                <a:cs typeface="Arial"/>
              </a:rPr>
              <a:t> </a:t>
            </a:r>
            <a:r>
              <a:rPr sz="2400" spc="-5" dirty="0">
                <a:latin typeface="Arial"/>
                <a:cs typeface="Arial"/>
              </a:rPr>
              <a:t>atmosphere</a:t>
            </a:r>
            <a:endParaRPr sz="2400">
              <a:latin typeface="Arial"/>
              <a:cs typeface="Arial"/>
            </a:endParaRPr>
          </a:p>
        </p:txBody>
      </p:sp>
      <p:pic>
        <p:nvPicPr>
          <p:cNvPr id="46082" name="Picture 2"/>
          <p:cNvPicPr>
            <a:picLocks noChangeAspect="1" noChangeArrowheads="1"/>
          </p:cNvPicPr>
          <p:nvPr/>
        </p:nvPicPr>
        <p:blipFill>
          <a:blip r:embed="rId2"/>
          <a:srcRect/>
          <a:stretch>
            <a:fillRect/>
          </a:stretch>
        </p:blipFill>
        <p:spPr bwMode="auto">
          <a:xfrm>
            <a:off x="457200" y="5019675"/>
            <a:ext cx="8229600" cy="1381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8800"/>
            <a:ext cx="4446270" cy="574040"/>
          </a:xfrm>
          <a:prstGeom prst="rect">
            <a:avLst/>
          </a:prstGeom>
        </p:spPr>
        <p:txBody>
          <a:bodyPr vert="horz" wrap="square" lIns="0" tIns="12700" rIns="0" bIns="0" rtlCol="0">
            <a:spAutoFit/>
          </a:bodyPr>
          <a:lstStyle/>
          <a:p>
            <a:pPr marL="12700">
              <a:lnSpc>
                <a:spcPct val="100000"/>
              </a:lnSpc>
              <a:spcBef>
                <a:spcPts val="100"/>
              </a:spcBef>
            </a:pPr>
            <a:r>
              <a:rPr sz="3600" b="0" spc="-5" dirty="0">
                <a:solidFill>
                  <a:srgbClr val="000000"/>
                </a:solidFill>
                <a:latin typeface="Arial"/>
                <a:cs typeface="Arial"/>
              </a:rPr>
              <a:t>Photophosphorylation</a:t>
            </a:r>
            <a:endParaRPr sz="3600">
              <a:latin typeface="Arial"/>
              <a:cs typeface="Arial"/>
            </a:endParaRPr>
          </a:p>
        </p:txBody>
      </p:sp>
      <p:sp>
        <p:nvSpPr>
          <p:cNvPr id="3" name="object 3"/>
          <p:cNvSpPr txBox="1"/>
          <p:nvPr/>
        </p:nvSpPr>
        <p:spPr>
          <a:xfrm>
            <a:off x="402590" y="121285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4" name="object 4"/>
          <p:cNvSpPr txBox="1"/>
          <p:nvPr/>
        </p:nvSpPr>
        <p:spPr>
          <a:xfrm>
            <a:off x="402590" y="202057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5" name="object 5"/>
          <p:cNvSpPr txBox="1"/>
          <p:nvPr/>
        </p:nvSpPr>
        <p:spPr>
          <a:xfrm>
            <a:off x="402590" y="319405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6" name="object 6"/>
          <p:cNvSpPr txBox="1"/>
          <p:nvPr/>
        </p:nvSpPr>
        <p:spPr>
          <a:xfrm>
            <a:off x="402590" y="436625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7" name="object 7"/>
          <p:cNvSpPr txBox="1"/>
          <p:nvPr/>
        </p:nvSpPr>
        <p:spPr>
          <a:xfrm>
            <a:off x="402590" y="1229359"/>
            <a:ext cx="8585200" cy="4353560"/>
          </a:xfrm>
          <a:prstGeom prst="rect">
            <a:avLst/>
          </a:prstGeom>
        </p:spPr>
        <p:txBody>
          <a:bodyPr vert="horz" wrap="square" lIns="0" tIns="12700" rIns="0" bIns="0" rtlCol="0">
            <a:spAutoFit/>
          </a:bodyPr>
          <a:lstStyle/>
          <a:p>
            <a:pPr marL="355600" marR="5080" algn="just">
              <a:lnSpc>
                <a:spcPct val="100000"/>
              </a:lnSpc>
              <a:spcBef>
                <a:spcPts val="100"/>
              </a:spcBef>
            </a:pPr>
            <a:r>
              <a:rPr sz="2400" dirty="0">
                <a:latin typeface="Arial"/>
                <a:cs typeface="Arial"/>
              </a:rPr>
              <a:t>The </a:t>
            </a:r>
            <a:r>
              <a:rPr sz="2400" spc="-5" dirty="0">
                <a:latin typeface="Arial"/>
                <a:cs typeface="Arial"/>
              </a:rPr>
              <a:t>process </a:t>
            </a:r>
            <a:r>
              <a:rPr sz="2400" dirty="0">
                <a:latin typeface="Arial"/>
                <a:cs typeface="Arial"/>
              </a:rPr>
              <a:t>of </a:t>
            </a:r>
            <a:r>
              <a:rPr sz="2400" spc="-5" dirty="0">
                <a:latin typeface="Arial"/>
                <a:cs typeface="Arial"/>
              </a:rPr>
              <a:t>formation </a:t>
            </a:r>
            <a:r>
              <a:rPr sz="2400" dirty="0">
                <a:latin typeface="Arial"/>
                <a:cs typeface="Arial"/>
              </a:rPr>
              <a:t>of </a:t>
            </a:r>
            <a:r>
              <a:rPr sz="2400" spc="-10" dirty="0">
                <a:latin typeface="Arial"/>
                <a:cs typeface="Arial"/>
              </a:rPr>
              <a:t>high-energy </a:t>
            </a:r>
            <a:r>
              <a:rPr sz="2400" spc="-5" dirty="0">
                <a:latin typeface="Arial"/>
                <a:cs typeface="Arial"/>
              </a:rPr>
              <a:t>chemicals </a:t>
            </a:r>
            <a:r>
              <a:rPr sz="2400" dirty="0">
                <a:latin typeface="Arial"/>
                <a:cs typeface="Arial"/>
              </a:rPr>
              <a:t>(ATP </a:t>
            </a:r>
            <a:r>
              <a:rPr sz="2400" spc="-10" dirty="0">
                <a:latin typeface="Arial"/>
                <a:cs typeface="Arial"/>
              </a:rPr>
              <a:t>and  NADPH) </a:t>
            </a:r>
            <a:r>
              <a:rPr sz="2400" spc="-5" dirty="0">
                <a:latin typeface="Arial"/>
                <a:cs typeface="Arial"/>
              </a:rPr>
              <a:t>in </a:t>
            </a:r>
            <a:r>
              <a:rPr sz="2400" dirty="0">
                <a:latin typeface="Arial"/>
                <a:cs typeface="Arial"/>
              </a:rPr>
              <a:t>the </a:t>
            </a:r>
            <a:r>
              <a:rPr sz="2400" spc="-5" dirty="0">
                <a:latin typeface="Arial"/>
                <a:cs typeface="Arial"/>
              </a:rPr>
              <a:t>presence of</a:t>
            </a:r>
            <a:r>
              <a:rPr sz="2400" spc="5" dirty="0">
                <a:latin typeface="Arial"/>
                <a:cs typeface="Arial"/>
              </a:rPr>
              <a:t> </a:t>
            </a:r>
            <a:r>
              <a:rPr sz="2400" spc="-10" dirty="0">
                <a:latin typeface="Arial"/>
                <a:cs typeface="Arial"/>
              </a:rPr>
              <a:t>light</a:t>
            </a:r>
            <a:endParaRPr sz="2400">
              <a:latin typeface="Arial"/>
              <a:cs typeface="Arial"/>
            </a:endParaRPr>
          </a:p>
          <a:p>
            <a:pPr marL="355600" marR="299720" algn="just">
              <a:lnSpc>
                <a:spcPct val="100000"/>
              </a:lnSpc>
              <a:spcBef>
                <a:spcPts val="600"/>
              </a:spcBef>
            </a:pPr>
            <a:r>
              <a:rPr sz="2400" spc="-5" dirty="0">
                <a:latin typeface="Arial"/>
                <a:cs typeface="Arial"/>
              </a:rPr>
              <a:t>Also defined as </a:t>
            </a:r>
            <a:r>
              <a:rPr sz="2400" dirty="0">
                <a:latin typeface="Arial"/>
                <a:cs typeface="Arial"/>
              </a:rPr>
              <a:t>– </a:t>
            </a:r>
            <a:r>
              <a:rPr sz="2400" spc="-10" dirty="0">
                <a:latin typeface="Arial"/>
                <a:cs typeface="Arial"/>
              </a:rPr>
              <a:t>Photophosphorylation </a:t>
            </a:r>
            <a:r>
              <a:rPr sz="2400" spc="-5" dirty="0">
                <a:latin typeface="Arial"/>
                <a:cs typeface="Arial"/>
              </a:rPr>
              <a:t>is </a:t>
            </a:r>
            <a:r>
              <a:rPr sz="2400" dirty="0">
                <a:latin typeface="Arial"/>
                <a:cs typeface="Arial"/>
              </a:rPr>
              <a:t>the </a:t>
            </a:r>
            <a:r>
              <a:rPr sz="2400" spc="-5" dirty="0">
                <a:latin typeface="Arial"/>
                <a:cs typeface="Arial"/>
              </a:rPr>
              <a:t>synthesis of  ATP from </a:t>
            </a:r>
            <a:r>
              <a:rPr sz="2400" spc="-10" dirty="0">
                <a:latin typeface="Arial"/>
                <a:cs typeface="Arial"/>
              </a:rPr>
              <a:t>ADP and inorganic </a:t>
            </a:r>
            <a:r>
              <a:rPr sz="2400" spc="-5" dirty="0">
                <a:latin typeface="Arial"/>
                <a:cs typeface="Arial"/>
              </a:rPr>
              <a:t>phosphate in the presence </a:t>
            </a:r>
            <a:r>
              <a:rPr sz="2400" dirty="0">
                <a:latin typeface="Arial"/>
                <a:cs typeface="Arial"/>
              </a:rPr>
              <a:t>of  </a:t>
            </a:r>
            <a:r>
              <a:rPr sz="2400" spc="-5" dirty="0">
                <a:latin typeface="Arial"/>
                <a:cs typeface="Arial"/>
              </a:rPr>
              <a:t>light.</a:t>
            </a:r>
            <a:endParaRPr sz="2400">
              <a:latin typeface="Arial"/>
              <a:cs typeface="Arial"/>
            </a:endParaRPr>
          </a:p>
          <a:p>
            <a:pPr marL="355600" marR="299720" algn="just">
              <a:lnSpc>
                <a:spcPct val="100000"/>
              </a:lnSpc>
              <a:spcBef>
                <a:spcPts val="600"/>
              </a:spcBef>
            </a:pPr>
            <a:r>
              <a:rPr sz="2400" spc="-5" dirty="0">
                <a:latin typeface="Arial"/>
                <a:cs typeface="Arial"/>
              </a:rPr>
              <a:t>Phosphorylation </a:t>
            </a:r>
            <a:r>
              <a:rPr sz="2400" spc="-10" dirty="0">
                <a:latin typeface="Arial"/>
                <a:cs typeface="Arial"/>
              </a:rPr>
              <a:t>is </a:t>
            </a:r>
            <a:r>
              <a:rPr sz="2400" spc="-5" dirty="0">
                <a:latin typeface="Arial"/>
                <a:cs typeface="Arial"/>
              </a:rPr>
              <a:t>the process by which </a:t>
            </a:r>
            <a:r>
              <a:rPr sz="2400" spc="-10" dirty="0">
                <a:latin typeface="Arial"/>
                <a:cs typeface="Arial"/>
              </a:rPr>
              <a:t>living </a:t>
            </a:r>
            <a:r>
              <a:rPr sz="2400" spc="-5" dirty="0">
                <a:latin typeface="Arial"/>
                <a:cs typeface="Arial"/>
              </a:rPr>
              <a:t>organisms  extract energy from </a:t>
            </a:r>
            <a:r>
              <a:rPr sz="2400" spc="-10" dirty="0">
                <a:latin typeface="Arial"/>
                <a:cs typeface="Arial"/>
              </a:rPr>
              <a:t>oxidisable </a:t>
            </a:r>
            <a:r>
              <a:rPr sz="2400" spc="-5" dirty="0">
                <a:latin typeface="Arial"/>
                <a:cs typeface="Arial"/>
              </a:rPr>
              <a:t>substances </a:t>
            </a:r>
            <a:r>
              <a:rPr sz="2400" spc="-10" dirty="0">
                <a:latin typeface="Arial"/>
                <a:cs typeface="Arial"/>
              </a:rPr>
              <a:t>and </a:t>
            </a:r>
            <a:r>
              <a:rPr sz="2400" spc="-5" dirty="0">
                <a:latin typeface="Arial"/>
                <a:cs typeface="Arial"/>
              </a:rPr>
              <a:t>store this </a:t>
            </a:r>
            <a:r>
              <a:rPr sz="2400" spc="-10" dirty="0">
                <a:latin typeface="Arial"/>
                <a:cs typeface="Arial"/>
              </a:rPr>
              <a:t>in  </a:t>
            </a:r>
            <a:r>
              <a:rPr sz="2400" spc="-5" dirty="0">
                <a:latin typeface="Arial"/>
                <a:cs typeface="Arial"/>
              </a:rPr>
              <a:t>the form of bond energy like</a:t>
            </a:r>
            <a:r>
              <a:rPr sz="2400" spc="40" dirty="0">
                <a:latin typeface="Arial"/>
                <a:cs typeface="Arial"/>
              </a:rPr>
              <a:t> </a:t>
            </a:r>
            <a:r>
              <a:rPr sz="2400" spc="-5" dirty="0">
                <a:latin typeface="Arial"/>
                <a:cs typeface="Arial"/>
              </a:rPr>
              <a:t>ATP</a:t>
            </a:r>
            <a:endParaRPr sz="2400">
              <a:latin typeface="Arial"/>
              <a:cs typeface="Arial"/>
            </a:endParaRPr>
          </a:p>
          <a:p>
            <a:pPr marL="355600" marR="48895" algn="just">
              <a:lnSpc>
                <a:spcPct val="100000"/>
              </a:lnSpc>
              <a:spcBef>
                <a:spcPts val="600"/>
              </a:spcBef>
            </a:pPr>
            <a:r>
              <a:rPr sz="2400" spc="-5" dirty="0">
                <a:latin typeface="Arial"/>
                <a:cs typeface="Arial"/>
              </a:rPr>
              <a:t>Phosphorylation takes place inside </a:t>
            </a:r>
            <a:r>
              <a:rPr sz="2400" dirty="0">
                <a:latin typeface="Arial"/>
                <a:cs typeface="Arial"/>
              </a:rPr>
              <a:t>the </a:t>
            </a:r>
            <a:r>
              <a:rPr sz="2400" spc="-5" dirty="0">
                <a:latin typeface="Arial"/>
                <a:cs typeface="Arial"/>
              </a:rPr>
              <a:t>cell in mitochondria </a:t>
            </a:r>
            <a:r>
              <a:rPr sz="2400">
                <a:latin typeface="Arial"/>
                <a:cs typeface="Arial"/>
              </a:rPr>
              <a:t>&amp;  </a:t>
            </a:r>
            <a:r>
              <a:rPr sz="2400" spc="-5" smtClean="0">
                <a:latin typeface="Arial"/>
                <a:cs typeface="Arial"/>
              </a:rPr>
              <a:t>chloroplast</a:t>
            </a:r>
            <a:r>
              <a:rPr lang="en-US" sz="2400" spc="-5" dirty="0" smtClean="0">
                <a:latin typeface="Arial"/>
                <a:cs typeface="Arial"/>
              </a:rPr>
              <a:t>.</a:t>
            </a:r>
            <a:endParaRPr sz="2400">
              <a:latin typeface="Arial"/>
              <a:cs typeface="Arial"/>
            </a:endParaRPr>
          </a:p>
          <a:p>
            <a:pPr marL="355600" indent="-342900" algn="just">
              <a:lnSpc>
                <a:spcPct val="100000"/>
              </a:lnSpc>
              <a:spcBef>
                <a:spcPts val="600"/>
              </a:spcBef>
              <a:buChar char="•"/>
              <a:tabLst>
                <a:tab pos="354965" algn="l"/>
                <a:tab pos="355600" algn="l"/>
              </a:tabLst>
            </a:pPr>
            <a:r>
              <a:rPr sz="2400" dirty="0">
                <a:latin typeface="Arial"/>
                <a:cs typeface="Arial"/>
              </a:rPr>
              <a:t>It </a:t>
            </a:r>
            <a:r>
              <a:rPr sz="2400" spc="-10" dirty="0">
                <a:latin typeface="Arial"/>
                <a:cs typeface="Arial"/>
              </a:rPr>
              <a:t>is </a:t>
            </a:r>
            <a:r>
              <a:rPr sz="2400" spc="-5" dirty="0">
                <a:latin typeface="Arial"/>
                <a:cs typeface="Arial"/>
              </a:rPr>
              <a:t>of </a:t>
            </a:r>
            <a:r>
              <a:rPr sz="2400" dirty="0">
                <a:latin typeface="Arial"/>
                <a:cs typeface="Arial"/>
              </a:rPr>
              <a:t>two</a:t>
            </a:r>
            <a:r>
              <a:rPr sz="2400" spc="30" dirty="0">
                <a:latin typeface="Arial"/>
                <a:cs typeface="Arial"/>
              </a:rPr>
              <a:t> </a:t>
            </a:r>
            <a:r>
              <a:rPr sz="2400" spc="-5" dirty="0">
                <a:latin typeface="Arial"/>
                <a:cs typeface="Arial"/>
              </a:rPr>
              <a:t>types:</a:t>
            </a:r>
            <a:endParaRPr sz="2400">
              <a:latin typeface="Arial"/>
              <a:cs typeface="Arial"/>
            </a:endParaRPr>
          </a:p>
        </p:txBody>
      </p:sp>
      <p:sp>
        <p:nvSpPr>
          <p:cNvPr id="8" name="object 8"/>
          <p:cNvSpPr txBox="1"/>
          <p:nvPr/>
        </p:nvSpPr>
        <p:spPr>
          <a:xfrm>
            <a:off x="402590" y="5556250"/>
            <a:ext cx="4850765" cy="909319"/>
          </a:xfrm>
          <a:prstGeom prst="rect">
            <a:avLst/>
          </a:prstGeom>
        </p:spPr>
        <p:txBody>
          <a:bodyPr vert="horz" wrap="square" lIns="0" tIns="88900" rIns="0" bIns="0" rtlCol="0">
            <a:spAutoFit/>
          </a:bodyPr>
          <a:lstStyle/>
          <a:p>
            <a:pPr marL="355600" indent="-342900">
              <a:lnSpc>
                <a:spcPct val="100000"/>
              </a:lnSpc>
              <a:spcBef>
                <a:spcPts val="700"/>
              </a:spcBef>
              <a:buAutoNum type="arabicPeriod"/>
              <a:tabLst>
                <a:tab pos="355600" algn="l"/>
              </a:tabLst>
            </a:pPr>
            <a:r>
              <a:rPr sz="2400" spc="-5" dirty="0">
                <a:latin typeface="Arial"/>
                <a:cs typeface="Arial"/>
              </a:rPr>
              <a:t>Cyclic</a:t>
            </a:r>
            <a:r>
              <a:rPr sz="2400" spc="10" dirty="0">
                <a:latin typeface="Arial"/>
                <a:cs typeface="Arial"/>
              </a:rPr>
              <a:t> </a:t>
            </a:r>
            <a:r>
              <a:rPr sz="2400" spc="-10" dirty="0">
                <a:latin typeface="Arial"/>
                <a:cs typeface="Arial"/>
              </a:rPr>
              <a:t>photophosphorylation</a:t>
            </a:r>
            <a:endParaRPr sz="2400">
              <a:latin typeface="Arial"/>
              <a:cs typeface="Arial"/>
            </a:endParaRPr>
          </a:p>
          <a:p>
            <a:pPr marL="355600" indent="-342900">
              <a:lnSpc>
                <a:spcPct val="100000"/>
              </a:lnSpc>
              <a:spcBef>
                <a:spcPts val="600"/>
              </a:spcBef>
              <a:buAutoNum type="arabicPeriod"/>
              <a:tabLst>
                <a:tab pos="355600" algn="l"/>
              </a:tabLst>
            </a:pPr>
            <a:r>
              <a:rPr sz="2400" spc="-10" dirty="0">
                <a:latin typeface="Arial"/>
                <a:cs typeface="Arial"/>
              </a:rPr>
              <a:t>Non- </a:t>
            </a:r>
            <a:r>
              <a:rPr sz="2400" spc="-5" dirty="0">
                <a:latin typeface="Arial"/>
                <a:cs typeface="Arial"/>
              </a:rPr>
              <a:t>cyclic</a:t>
            </a:r>
            <a:r>
              <a:rPr sz="2400" spc="45" dirty="0">
                <a:latin typeface="Arial"/>
                <a:cs typeface="Arial"/>
              </a:rPr>
              <a:t> </a:t>
            </a:r>
            <a:r>
              <a:rPr sz="2400" spc="-10" dirty="0">
                <a:latin typeface="Arial"/>
                <a:cs typeface="Arial"/>
              </a:rPr>
              <a:t>photophosphorylation</a:t>
            </a:r>
            <a:endParaRPr sz="2400">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7190" y="292099"/>
            <a:ext cx="8279130" cy="2156460"/>
          </a:xfrm>
          <a:prstGeom prst="rect">
            <a:avLst/>
          </a:prstGeom>
        </p:spPr>
        <p:txBody>
          <a:bodyPr vert="horz" wrap="square" lIns="0" tIns="87630" rIns="0" bIns="0" rtlCol="0">
            <a:spAutoFit/>
          </a:bodyPr>
          <a:lstStyle/>
          <a:p>
            <a:pPr marL="38100" algn="just">
              <a:lnSpc>
                <a:spcPct val="100000"/>
              </a:lnSpc>
              <a:spcBef>
                <a:spcPts val="690"/>
              </a:spcBef>
            </a:pPr>
            <a:r>
              <a:rPr lang="en-US" sz="2400" b="1" u="sng" spc="-5" dirty="0" smtClean="0">
                <a:solidFill>
                  <a:srgbClr val="FF0000"/>
                </a:solidFill>
                <a:uFill>
                  <a:solidFill>
                    <a:srgbClr val="000000"/>
                  </a:solidFill>
                </a:uFill>
                <a:latin typeface="Arial"/>
                <a:cs typeface="Arial"/>
              </a:rPr>
              <a:t>NON- </a:t>
            </a:r>
            <a:r>
              <a:rPr lang="en-US" sz="2400" b="1" u="sng" spc="-10" dirty="0" smtClean="0">
                <a:solidFill>
                  <a:srgbClr val="FF0000"/>
                </a:solidFill>
                <a:uFill>
                  <a:solidFill>
                    <a:srgbClr val="000000"/>
                  </a:solidFill>
                </a:uFill>
                <a:latin typeface="Arial"/>
                <a:cs typeface="Arial"/>
              </a:rPr>
              <a:t>CYCLIC</a:t>
            </a:r>
            <a:r>
              <a:rPr lang="en-US" sz="2400" b="1" u="sng" spc="5" dirty="0" smtClean="0">
                <a:solidFill>
                  <a:srgbClr val="FF0000"/>
                </a:solidFill>
                <a:uFill>
                  <a:solidFill>
                    <a:srgbClr val="000000"/>
                  </a:solidFill>
                </a:uFill>
                <a:latin typeface="Arial"/>
                <a:cs typeface="Arial"/>
              </a:rPr>
              <a:t> </a:t>
            </a:r>
            <a:r>
              <a:rPr lang="en-US" sz="2400" b="1" u="sng" spc="-10" dirty="0" smtClean="0">
                <a:solidFill>
                  <a:srgbClr val="FF0000"/>
                </a:solidFill>
                <a:uFill>
                  <a:solidFill>
                    <a:srgbClr val="000000"/>
                  </a:solidFill>
                </a:uFill>
                <a:latin typeface="Arial"/>
                <a:cs typeface="Arial"/>
              </a:rPr>
              <a:t>PHOTOPHOSPHORYLATION:</a:t>
            </a:r>
            <a:endParaRPr lang="en-US" sz="2400" u="sng" dirty="0" smtClean="0">
              <a:solidFill>
                <a:srgbClr val="FF0000"/>
              </a:solidFill>
              <a:latin typeface="Arial"/>
              <a:cs typeface="Arial"/>
            </a:endParaRPr>
          </a:p>
          <a:p>
            <a:pPr marL="145415" indent="-107950" algn="just">
              <a:lnSpc>
                <a:spcPct val="100000"/>
              </a:lnSpc>
              <a:spcBef>
                <a:spcPts val="590"/>
              </a:spcBef>
              <a:buSzPct val="95833"/>
              <a:buChar char="•"/>
              <a:tabLst>
                <a:tab pos="146050" algn="l"/>
              </a:tabLst>
            </a:pPr>
            <a:r>
              <a:rPr sz="2400" smtClean="0">
                <a:latin typeface="Arial"/>
                <a:cs typeface="Arial"/>
              </a:rPr>
              <a:t>Two </a:t>
            </a:r>
            <a:r>
              <a:rPr sz="2400" spc="-5" dirty="0">
                <a:latin typeface="Arial"/>
                <a:cs typeface="Arial"/>
              </a:rPr>
              <a:t>photosystems work in series </a:t>
            </a:r>
            <a:r>
              <a:rPr sz="2400" dirty="0">
                <a:latin typeface="Arial"/>
                <a:cs typeface="Arial"/>
              </a:rPr>
              <a:t>– </a:t>
            </a:r>
            <a:r>
              <a:rPr sz="2400" spc="-5" dirty="0">
                <a:latin typeface="Arial"/>
                <a:cs typeface="Arial"/>
              </a:rPr>
              <a:t>First PSII </a:t>
            </a:r>
            <a:r>
              <a:rPr sz="2400" spc="-10" dirty="0">
                <a:latin typeface="Arial"/>
                <a:cs typeface="Arial"/>
              </a:rPr>
              <a:t>and </a:t>
            </a:r>
            <a:r>
              <a:rPr sz="2400" spc="-5" dirty="0">
                <a:latin typeface="Arial"/>
                <a:cs typeface="Arial"/>
              </a:rPr>
              <a:t>then</a:t>
            </a:r>
            <a:r>
              <a:rPr sz="2400" spc="50" dirty="0">
                <a:latin typeface="Arial"/>
                <a:cs typeface="Arial"/>
              </a:rPr>
              <a:t> </a:t>
            </a:r>
            <a:r>
              <a:rPr sz="2400" spc="-5" dirty="0">
                <a:latin typeface="Arial"/>
                <a:cs typeface="Arial"/>
              </a:rPr>
              <a:t>PSI.</a:t>
            </a:r>
            <a:endParaRPr sz="2400">
              <a:latin typeface="Arial"/>
              <a:cs typeface="Arial"/>
            </a:endParaRPr>
          </a:p>
          <a:p>
            <a:pPr marL="38100" marR="30480" algn="just">
              <a:lnSpc>
                <a:spcPct val="100000"/>
              </a:lnSpc>
              <a:spcBef>
                <a:spcPts val="600"/>
              </a:spcBef>
              <a:buSzPct val="95833"/>
              <a:buChar char="•"/>
              <a:tabLst>
                <a:tab pos="146050" algn="l"/>
              </a:tabLst>
            </a:pPr>
            <a:r>
              <a:rPr sz="2400" spc="-5" dirty="0">
                <a:latin typeface="Arial"/>
                <a:cs typeface="Arial"/>
              </a:rPr>
              <a:t>These </a:t>
            </a:r>
            <a:r>
              <a:rPr sz="2400" dirty="0">
                <a:latin typeface="Arial"/>
                <a:cs typeface="Arial"/>
              </a:rPr>
              <a:t>two </a:t>
            </a:r>
            <a:r>
              <a:rPr sz="2400" spc="-5" dirty="0">
                <a:latin typeface="Arial"/>
                <a:cs typeface="Arial"/>
              </a:rPr>
              <a:t>photosystems are connected through an electron  transport chain </a:t>
            </a:r>
            <a:r>
              <a:rPr sz="2400" dirty="0">
                <a:latin typeface="Arial"/>
                <a:cs typeface="Arial"/>
              </a:rPr>
              <a:t>(Z. </a:t>
            </a:r>
            <a:r>
              <a:rPr sz="2400" spc="-5" dirty="0">
                <a:latin typeface="Arial"/>
                <a:cs typeface="Arial"/>
              </a:rPr>
              <a:t>Scheme).</a:t>
            </a:r>
            <a:endParaRPr sz="2400">
              <a:latin typeface="Arial"/>
              <a:cs typeface="Arial"/>
            </a:endParaRPr>
          </a:p>
          <a:p>
            <a:pPr marL="145415" indent="-107950" algn="just">
              <a:lnSpc>
                <a:spcPct val="100000"/>
              </a:lnSpc>
              <a:spcBef>
                <a:spcPts val="600"/>
              </a:spcBef>
              <a:buSzPct val="95833"/>
              <a:buFont typeface="Arial"/>
              <a:buChar char="•"/>
              <a:tabLst>
                <a:tab pos="146050" algn="l"/>
                <a:tab pos="7729220" algn="l"/>
              </a:tabLst>
            </a:pPr>
            <a:r>
              <a:rPr sz="2400" b="1" spc="-10" dirty="0">
                <a:latin typeface="Arial"/>
                <a:cs typeface="Arial"/>
              </a:rPr>
              <a:t>ATP </a:t>
            </a:r>
            <a:r>
              <a:rPr sz="2400" spc="-10" dirty="0">
                <a:latin typeface="Arial"/>
                <a:cs typeface="Arial"/>
              </a:rPr>
              <a:t>and </a:t>
            </a:r>
            <a:r>
              <a:rPr sz="2400" b="1" spc="-5" dirty="0">
                <a:latin typeface="Arial"/>
                <a:cs typeface="Arial"/>
              </a:rPr>
              <a:t>NADPH </a:t>
            </a:r>
            <a:r>
              <a:rPr sz="2400" b="1" dirty="0">
                <a:latin typeface="Arial"/>
                <a:cs typeface="Arial"/>
              </a:rPr>
              <a:t>+ </a:t>
            </a:r>
            <a:r>
              <a:rPr sz="2400" b="1" spc="-175" dirty="0">
                <a:latin typeface="Arial"/>
                <a:cs typeface="Arial"/>
              </a:rPr>
              <a:t>H</a:t>
            </a:r>
            <a:r>
              <a:rPr sz="2100" b="1" spc="-262" baseline="27777" dirty="0">
                <a:latin typeface="Arial"/>
                <a:cs typeface="Arial"/>
              </a:rPr>
              <a:t>+   </a:t>
            </a:r>
            <a:r>
              <a:rPr sz="2400" spc="-5" dirty="0">
                <a:latin typeface="Arial"/>
                <a:cs typeface="Arial"/>
              </a:rPr>
              <a:t>are synthesized </a:t>
            </a:r>
            <a:r>
              <a:rPr sz="2400" dirty="0">
                <a:latin typeface="Arial"/>
                <a:cs typeface="Arial"/>
              </a:rPr>
              <a:t>by</a:t>
            </a:r>
            <a:r>
              <a:rPr sz="2400" spc="120" dirty="0">
                <a:latin typeface="Arial"/>
                <a:cs typeface="Arial"/>
              </a:rPr>
              <a:t> </a:t>
            </a:r>
            <a:r>
              <a:rPr sz="2400" spc="-5" dirty="0">
                <a:latin typeface="Arial"/>
                <a:cs typeface="Arial"/>
              </a:rPr>
              <a:t>this</a:t>
            </a:r>
            <a:r>
              <a:rPr sz="2400" spc="10" dirty="0">
                <a:latin typeface="Arial"/>
                <a:cs typeface="Arial"/>
              </a:rPr>
              <a:t> </a:t>
            </a:r>
            <a:r>
              <a:rPr sz="2400" spc="-5" dirty="0">
                <a:latin typeface="Arial"/>
                <a:cs typeface="Arial"/>
              </a:rPr>
              <a:t>process.	</a:t>
            </a:r>
            <a:r>
              <a:rPr sz="2400" spc="-10" dirty="0">
                <a:latin typeface="Arial"/>
                <a:cs typeface="Arial"/>
              </a:rPr>
              <a:t>PSI</a:t>
            </a:r>
            <a:endParaRPr sz="2400">
              <a:latin typeface="Arial"/>
              <a:cs typeface="Arial"/>
            </a:endParaRPr>
          </a:p>
        </p:txBody>
      </p:sp>
      <p:sp>
        <p:nvSpPr>
          <p:cNvPr id="3" name="object 3"/>
          <p:cNvSpPr txBox="1"/>
          <p:nvPr/>
        </p:nvSpPr>
        <p:spPr>
          <a:xfrm>
            <a:off x="5500675" y="2423159"/>
            <a:ext cx="2531745" cy="391160"/>
          </a:xfrm>
          <a:prstGeom prst="rect">
            <a:avLst/>
          </a:prstGeom>
        </p:spPr>
        <p:txBody>
          <a:bodyPr vert="horz" wrap="square" lIns="0" tIns="12700" rIns="0" bIns="0" rtlCol="0">
            <a:spAutoFit/>
          </a:bodyPr>
          <a:lstStyle/>
          <a:p>
            <a:pPr marL="12700">
              <a:lnSpc>
                <a:spcPct val="100000"/>
              </a:lnSpc>
              <a:spcBef>
                <a:spcPts val="100"/>
              </a:spcBef>
              <a:tabLst>
                <a:tab pos="1045844" algn="l"/>
                <a:tab pos="2044064" algn="l"/>
              </a:tabLst>
            </a:pPr>
            <a:r>
              <a:rPr sz="2400" dirty="0">
                <a:latin typeface="Arial"/>
                <a:cs typeface="Arial"/>
              </a:rPr>
              <a:t>gr</a:t>
            </a:r>
            <a:r>
              <a:rPr sz="2400" spc="-5" dirty="0">
                <a:latin typeface="Arial"/>
                <a:cs typeface="Arial"/>
              </a:rPr>
              <a:t>a</a:t>
            </a:r>
            <a:r>
              <a:rPr sz="2400" spc="-10" dirty="0">
                <a:latin typeface="Arial"/>
                <a:cs typeface="Arial"/>
              </a:rPr>
              <a:t>na</a:t>
            </a:r>
            <a:r>
              <a:rPr sz="2400" dirty="0">
                <a:latin typeface="Arial"/>
                <a:cs typeface="Arial"/>
              </a:rPr>
              <a:t>,	</a:t>
            </a:r>
            <a:r>
              <a:rPr sz="2400" spc="-10" dirty="0">
                <a:latin typeface="Arial"/>
                <a:cs typeface="Arial"/>
              </a:rPr>
              <a:t>he</a:t>
            </a:r>
            <a:r>
              <a:rPr sz="2400" dirty="0">
                <a:latin typeface="Arial"/>
                <a:cs typeface="Arial"/>
              </a:rPr>
              <a:t>nce	th</a:t>
            </a:r>
            <a:r>
              <a:rPr sz="2400" spc="-5" dirty="0">
                <a:latin typeface="Arial"/>
                <a:cs typeface="Arial"/>
              </a:rPr>
              <a:t>i</a:t>
            </a:r>
            <a:r>
              <a:rPr sz="2400" dirty="0">
                <a:latin typeface="Arial"/>
                <a:cs typeface="Arial"/>
              </a:rPr>
              <a:t>s</a:t>
            </a:r>
            <a:endParaRPr sz="2400">
              <a:latin typeface="Arial"/>
              <a:cs typeface="Arial"/>
            </a:endParaRPr>
          </a:p>
        </p:txBody>
      </p:sp>
      <p:sp>
        <p:nvSpPr>
          <p:cNvPr id="4" name="object 4"/>
          <p:cNvSpPr txBox="1"/>
          <p:nvPr/>
        </p:nvSpPr>
        <p:spPr>
          <a:xfrm>
            <a:off x="402590" y="2423159"/>
            <a:ext cx="8284210" cy="1197764"/>
          </a:xfrm>
          <a:prstGeom prst="rect">
            <a:avLst/>
          </a:prstGeom>
        </p:spPr>
        <p:txBody>
          <a:bodyPr vert="horz" wrap="square" lIns="0" tIns="12700" rIns="0" bIns="0" rtlCol="0">
            <a:spAutoFit/>
          </a:bodyPr>
          <a:lstStyle/>
          <a:p>
            <a:pPr marL="12700" marR="5080">
              <a:lnSpc>
                <a:spcPct val="100000"/>
              </a:lnSpc>
              <a:spcBef>
                <a:spcPts val="100"/>
              </a:spcBef>
              <a:tabLst>
                <a:tab pos="688975" algn="l"/>
                <a:tab pos="1248410" algn="l"/>
                <a:tab pos="1434465" algn="l"/>
                <a:tab pos="2044064" algn="l"/>
                <a:tab pos="2976245" algn="l"/>
                <a:tab pos="3382010" algn="l"/>
              </a:tabLst>
            </a:pPr>
            <a:r>
              <a:rPr sz="2400" spc="-5" dirty="0">
                <a:latin typeface="Arial"/>
                <a:cs typeface="Arial"/>
              </a:rPr>
              <a:t>and	PSII	are	found	in	lamellae</a:t>
            </a:r>
            <a:r>
              <a:rPr sz="2400" spc="-80" dirty="0">
                <a:latin typeface="Arial"/>
                <a:cs typeface="Arial"/>
              </a:rPr>
              <a:t> </a:t>
            </a:r>
            <a:r>
              <a:rPr sz="2400">
                <a:latin typeface="Arial"/>
                <a:cs typeface="Arial"/>
              </a:rPr>
              <a:t>of  </a:t>
            </a:r>
            <a:r>
              <a:rPr lang="en-US" sz="2400" dirty="0" smtClean="0">
                <a:latin typeface="Arial"/>
                <a:cs typeface="Arial"/>
              </a:rPr>
              <a:t>                            </a:t>
            </a:r>
            <a:r>
              <a:rPr sz="2400" spc="-5" smtClean="0">
                <a:latin typeface="Arial"/>
                <a:cs typeface="Arial"/>
              </a:rPr>
              <a:t>process</a:t>
            </a:r>
            <a:r>
              <a:rPr sz="2400" spc="-5" dirty="0">
                <a:latin typeface="Arial"/>
                <a:cs typeface="Arial"/>
              </a:rPr>
              <a:t>	is carried</a:t>
            </a:r>
            <a:r>
              <a:rPr sz="2400" spc="-10" dirty="0">
                <a:latin typeface="Arial"/>
                <a:cs typeface="Arial"/>
              </a:rPr>
              <a:t> </a:t>
            </a:r>
            <a:r>
              <a:rPr sz="2400" spc="-5" dirty="0">
                <a:latin typeface="Arial"/>
                <a:cs typeface="Arial"/>
              </a:rPr>
              <a:t>here.</a:t>
            </a:r>
            <a:endParaRPr sz="2400">
              <a:latin typeface="Arial"/>
              <a:cs typeface="Arial"/>
            </a:endParaRPr>
          </a:p>
          <a:p>
            <a:pPr marL="12700">
              <a:lnSpc>
                <a:spcPct val="100000"/>
              </a:lnSpc>
              <a:spcBef>
                <a:spcPts val="600"/>
              </a:spcBef>
            </a:pPr>
            <a:r>
              <a:rPr lang="en-US" sz="2400" b="1" u="sng" spc="-10" dirty="0" smtClean="0">
                <a:solidFill>
                  <a:srgbClr val="FF0000"/>
                </a:solidFill>
                <a:uFill>
                  <a:solidFill>
                    <a:srgbClr val="000000"/>
                  </a:solidFill>
                </a:uFill>
                <a:latin typeface="Arial"/>
                <a:cs typeface="Arial"/>
              </a:rPr>
              <a:t>CYCLIC PHOTOPHOSPHORYLATION</a:t>
            </a:r>
            <a:r>
              <a:rPr lang="en-US" sz="2400" b="1" u="sng" spc="10" dirty="0" smtClean="0">
                <a:solidFill>
                  <a:srgbClr val="FF0000"/>
                </a:solidFill>
                <a:uFill>
                  <a:solidFill>
                    <a:srgbClr val="000000"/>
                  </a:solidFill>
                </a:uFill>
                <a:latin typeface="Arial"/>
                <a:cs typeface="Arial"/>
              </a:rPr>
              <a:t> </a:t>
            </a:r>
            <a:r>
              <a:rPr lang="en-US" sz="2400" b="1" u="sng" dirty="0" smtClean="0">
                <a:solidFill>
                  <a:srgbClr val="FF0000"/>
                </a:solidFill>
                <a:uFill>
                  <a:solidFill>
                    <a:srgbClr val="000000"/>
                  </a:solidFill>
                </a:uFill>
                <a:latin typeface="Arial"/>
                <a:cs typeface="Arial"/>
              </a:rPr>
              <a:t>:</a:t>
            </a:r>
            <a:endParaRPr lang="en-US" sz="2400" u="sng" dirty="0">
              <a:solidFill>
                <a:srgbClr val="FF0000"/>
              </a:solidFill>
              <a:latin typeface="Arial"/>
              <a:cs typeface="Arial"/>
            </a:endParaRPr>
          </a:p>
        </p:txBody>
      </p:sp>
      <p:sp>
        <p:nvSpPr>
          <p:cNvPr id="5" name="object 5"/>
          <p:cNvSpPr txBox="1"/>
          <p:nvPr/>
        </p:nvSpPr>
        <p:spPr>
          <a:xfrm>
            <a:off x="402590" y="3877310"/>
            <a:ext cx="8284210" cy="2371090"/>
          </a:xfrm>
          <a:prstGeom prst="rect">
            <a:avLst/>
          </a:prstGeom>
        </p:spPr>
        <p:txBody>
          <a:bodyPr vert="horz" wrap="square" lIns="0" tIns="12700" rIns="0" bIns="0" rtlCol="0">
            <a:spAutoFit/>
          </a:bodyPr>
          <a:lstStyle/>
          <a:p>
            <a:pPr marL="12700" marR="5080" algn="just">
              <a:lnSpc>
                <a:spcPct val="100000"/>
              </a:lnSpc>
              <a:spcBef>
                <a:spcPts val="100"/>
              </a:spcBef>
              <a:buSzPct val="95833"/>
              <a:buChar char="•"/>
              <a:tabLst>
                <a:tab pos="120650" algn="l"/>
              </a:tabLst>
            </a:pPr>
            <a:r>
              <a:rPr sz="2400" spc="-5" dirty="0">
                <a:latin typeface="Arial"/>
                <a:cs typeface="Arial"/>
              </a:rPr>
              <a:t>Only </a:t>
            </a:r>
            <a:r>
              <a:rPr sz="2400" b="1" spc="-5" dirty="0">
                <a:latin typeface="Arial"/>
                <a:cs typeface="Arial"/>
              </a:rPr>
              <a:t>PS-I </a:t>
            </a:r>
            <a:r>
              <a:rPr sz="2400" spc="-5" dirty="0">
                <a:latin typeface="Arial"/>
                <a:cs typeface="Arial"/>
              </a:rPr>
              <a:t>works, </a:t>
            </a:r>
            <a:r>
              <a:rPr sz="2400" dirty="0">
                <a:latin typeface="Arial"/>
                <a:cs typeface="Arial"/>
              </a:rPr>
              <a:t>the </a:t>
            </a:r>
            <a:r>
              <a:rPr sz="2400" spc="-5" dirty="0">
                <a:latin typeface="Arial"/>
                <a:cs typeface="Arial"/>
              </a:rPr>
              <a:t>electron circulates within the  photosystem.</a:t>
            </a:r>
            <a:endParaRPr sz="2400">
              <a:latin typeface="Arial"/>
              <a:cs typeface="Arial"/>
            </a:endParaRPr>
          </a:p>
          <a:p>
            <a:pPr marL="12700" marR="175895" algn="just">
              <a:lnSpc>
                <a:spcPct val="100000"/>
              </a:lnSpc>
              <a:spcBef>
                <a:spcPts val="590"/>
              </a:spcBef>
              <a:buSzPct val="95833"/>
              <a:buChar char="•"/>
              <a:tabLst>
                <a:tab pos="120650" algn="l"/>
              </a:tabLst>
            </a:pPr>
            <a:r>
              <a:rPr sz="2400" dirty="0">
                <a:latin typeface="Arial"/>
                <a:cs typeface="Arial"/>
              </a:rPr>
              <a:t>It </a:t>
            </a:r>
            <a:r>
              <a:rPr sz="2400" spc="-10" dirty="0">
                <a:latin typeface="Arial"/>
                <a:cs typeface="Arial"/>
              </a:rPr>
              <a:t>happens in </a:t>
            </a:r>
            <a:r>
              <a:rPr sz="2400" spc="-5" dirty="0">
                <a:latin typeface="Arial"/>
                <a:cs typeface="Arial"/>
              </a:rPr>
              <a:t>the </a:t>
            </a:r>
            <a:r>
              <a:rPr sz="2400" dirty="0">
                <a:latin typeface="Arial"/>
                <a:cs typeface="Arial"/>
              </a:rPr>
              <a:t>stroma </a:t>
            </a:r>
            <a:r>
              <a:rPr sz="2400" spc="-5" dirty="0">
                <a:latin typeface="Arial"/>
                <a:cs typeface="Arial"/>
              </a:rPr>
              <a:t>lamellae </a:t>
            </a:r>
            <a:r>
              <a:rPr sz="2400" b="1" spc="-5" dirty="0">
                <a:latin typeface="Arial"/>
                <a:cs typeface="Arial"/>
              </a:rPr>
              <a:t>(possible  location) </a:t>
            </a:r>
            <a:r>
              <a:rPr sz="2400" spc="-5" dirty="0">
                <a:latin typeface="Arial"/>
                <a:cs typeface="Arial"/>
              </a:rPr>
              <a:t>because in this region </a:t>
            </a:r>
            <a:r>
              <a:rPr sz="2400" b="1" spc="-5" dirty="0">
                <a:latin typeface="Arial"/>
                <a:cs typeface="Arial"/>
              </a:rPr>
              <a:t>PS-II </a:t>
            </a:r>
            <a:r>
              <a:rPr sz="2400" spc="-10" dirty="0">
                <a:latin typeface="Arial"/>
                <a:cs typeface="Arial"/>
              </a:rPr>
              <a:t>and </a:t>
            </a:r>
            <a:r>
              <a:rPr sz="2400" b="1" spc="-5" dirty="0">
                <a:latin typeface="Arial"/>
                <a:cs typeface="Arial"/>
              </a:rPr>
              <a:t>NADP  reductase </a:t>
            </a:r>
            <a:r>
              <a:rPr sz="2400" dirty="0">
                <a:latin typeface="Arial"/>
                <a:cs typeface="Arial"/>
              </a:rPr>
              <a:t>enzyme </a:t>
            </a:r>
            <a:r>
              <a:rPr sz="2400" spc="-5" dirty="0">
                <a:latin typeface="Arial"/>
                <a:cs typeface="Arial"/>
              </a:rPr>
              <a:t>are</a:t>
            </a:r>
            <a:r>
              <a:rPr sz="2400" dirty="0">
                <a:latin typeface="Arial"/>
                <a:cs typeface="Arial"/>
              </a:rPr>
              <a:t> </a:t>
            </a:r>
            <a:r>
              <a:rPr sz="2400" spc="-5" dirty="0">
                <a:latin typeface="Arial"/>
                <a:cs typeface="Arial"/>
              </a:rPr>
              <a:t>absent.</a:t>
            </a:r>
            <a:endParaRPr sz="2400">
              <a:latin typeface="Arial"/>
              <a:cs typeface="Arial"/>
            </a:endParaRPr>
          </a:p>
          <a:p>
            <a:pPr marL="120014" indent="-107950" algn="just">
              <a:lnSpc>
                <a:spcPct val="100000"/>
              </a:lnSpc>
              <a:spcBef>
                <a:spcPts val="600"/>
              </a:spcBef>
              <a:buSzPct val="95833"/>
              <a:buChar char="•"/>
              <a:tabLst>
                <a:tab pos="120650" algn="l"/>
              </a:tabLst>
            </a:pPr>
            <a:r>
              <a:rPr sz="2400" spc="-5" dirty="0">
                <a:latin typeface="Arial"/>
                <a:cs typeface="Arial"/>
              </a:rPr>
              <a:t>Hence only ATP molecules are synthesized.</a:t>
            </a:r>
            <a:endParaRPr sz="2400">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Non cyclic photophosphorylation differs from cyclic photophosphorylation  because of"/>
          <p:cNvPicPr>
            <a:picLocks noChangeAspect="1" noChangeArrowheads="1"/>
          </p:cNvPicPr>
          <p:nvPr/>
        </p:nvPicPr>
        <p:blipFill>
          <a:blip r:embed="rId2"/>
          <a:srcRect/>
          <a:stretch>
            <a:fillRect/>
          </a:stretch>
        </p:blipFill>
        <p:spPr bwMode="auto">
          <a:xfrm>
            <a:off x="457201" y="152400"/>
            <a:ext cx="8229600" cy="64008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Photophosphorylation | BioNinja"/>
          <p:cNvPicPr>
            <a:picLocks noChangeAspect="1" noChangeArrowheads="1"/>
          </p:cNvPicPr>
          <p:nvPr/>
        </p:nvPicPr>
        <p:blipFill>
          <a:blip r:embed="rId2"/>
          <a:srcRect/>
          <a:stretch>
            <a:fillRect/>
          </a:stretch>
        </p:blipFill>
        <p:spPr bwMode="auto">
          <a:xfrm>
            <a:off x="155574" y="1419224"/>
            <a:ext cx="8607425" cy="475297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85140"/>
            <a:ext cx="575627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000000"/>
                </a:solidFill>
              </a:rPr>
              <a:t>Chemiosmotic</a:t>
            </a:r>
            <a:r>
              <a:rPr sz="3600" spc="-75" dirty="0">
                <a:solidFill>
                  <a:srgbClr val="000000"/>
                </a:solidFill>
              </a:rPr>
              <a:t> </a:t>
            </a:r>
            <a:r>
              <a:rPr sz="3600" spc="-10" dirty="0">
                <a:solidFill>
                  <a:srgbClr val="000000"/>
                </a:solidFill>
              </a:rPr>
              <a:t>Hypothesis</a:t>
            </a:r>
            <a:endParaRPr sz="3600"/>
          </a:p>
        </p:txBody>
      </p:sp>
      <p:sp>
        <p:nvSpPr>
          <p:cNvPr id="3" name="object 3"/>
          <p:cNvSpPr txBox="1"/>
          <p:nvPr/>
        </p:nvSpPr>
        <p:spPr>
          <a:xfrm>
            <a:off x="547369" y="165480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4" name="object 4"/>
          <p:cNvSpPr txBox="1"/>
          <p:nvPr/>
        </p:nvSpPr>
        <p:spPr>
          <a:xfrm>
            <a:off x="547369" y="319405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5" name="object 5"/>
          <p:cNvSpPr txBox="1"/>
          <p:nvPr/>
        </p:nvSpPr>
        <p:spPr>
          <a:xfrm>
            <a:off x="547369" y="400050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6" name="object 6"/>
          <p:cNvSpPr txBox="1"/>
          <p:nvPr/>
        </p:nvSpPr>
        <p:spPr>
          <a:xfrm>
            <a:off x="547369" y="480822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7" name="object 7"/>
          <p:cNvSpPr txBox="1"/>
          <p:nvPr/>
        </p:nvSpPr>
        <p:spPr>
          <a:xfrm>
            <a:off x="735966" y="1671320"/>
            <a:ext cx="8179434" cy="3911600"/>
          </a:xfrm>
          <a:prstGeom prst="rect">
            <a:avLst/>
          </a:prstGeom>
        </p:spPr>
        <p:txBody>
          <a:bodyPr vert="horz" wrap="square" lIns="0" tIns="12700" rIns="0" bIns="0" rtlCol="0">
            <a:spAutoFit/>
          </a:bodyPr>
          <a:lstStyle/>
          <a:p>
            <a:pPr marL="12700" marR="5080" algn="just">
              <a:lnSpc>
                <a:spcPct val="100000"/>
              </a:lnSpc>
              <a:spcBef>
                <a:spcPts val="100"/>
              </a:spcBef>
            </a:pPr>
            <a:r>
              <a:rPr sz="2400" dirty="0">
                <a:latin typeface="Arial"/>
                <a:cs typeface="Arial"/>
              </a:rPr>
              <a:t>The chemiosmotic </a:t>
            </a:r>
            <a:r>
              <a:rPr sz="2400" spc="-5" dirty="0">
                <a:latin typeface="Arial"/>
                <a:cs typeface="Arial"/>
              </a:rPr>
              <a:t>hypothesis </a:t>
            </a:r>
            <a:r>
              <a:rPr sz="2400" spc="-10" dirty="0">
                <a:latin typeface="Arial"/>
                <a:cs typeface="Arial"/>
              </a:rPr>
              <a:t>has </a:t>
            </a:r>
            <a:r>
              <a:rPr sz="2400" spc="-5" dirty="0">
                <a:latin typeface="Arial"/>
                <a:cs typeface="Arial"/>
              </a:rPr>
              <a:t>been </a:t>
            </a:r>
            <a:r>
              <a:rPr sz="2400" spc="-10" dirty="0">
                <a:latin typeface="Arial"/>
                <a:cs typeface="Arial"/>
              </a:rPr>
              <a:t>put </a:t>
            </a:r>
            <a:r>
              <a:rPr sz="2400" spc="-5" dirty="0">
                <a:latin typeface="Arial"/>
                <a:cs typeface="Arial"/>
              </a:rPr>
              <a:t>forward </a:t>
            </a:r>
            <a:r>
              <a:rPr sz="2400" dirty="0">
                <a:latin typeface="Arial"/>
                <a:cs typeface="Arial"/>
              </a:rPr>
              <a:t>to  </a:t>
            </a:r>
            <a:r>
              <a:rPr sz="2400" spc="-10" dirty="0">
                <a:latin typeface="Arial"/>
                <a:cs typeface="Arial"/>
              </a:rPr>
              <a:t>explain </a:t>
            </a:r>
            <a:r>
              <a:rPr sz="2400" spc="-5" dirty="0">
                <a:latin typeface="Arial"/>
                <a:cs typeface="Arial"/>
              </a:rPr>
              <a:t>the mechanism </a:t>
            </a:r>
            <a:r>
              <a:rPr sz="2400" dirty="0">
                <a:latin typeface="Arial"/>
                <a:cs typeface="Arial"/>
              </a:rPr>
              <a:t>of </a:t>
            </a:r>
            <a:r>
              <a:rPr sz="2400" spc="-5" dirty="0">
                <a:latin typeface="Arial"/>
                <a:cs typeface="Arial"/>
              </a:rPr>
              <a:t>ATP synthesis which is linked </a:t>
            </a:r>
            <a:r>
              <a:rPr sz="2400" dirty="0">
                <a:latin typeface="Arial"/>
                <a:cs typeface="Arial"/>
              </a:rPr>
              <a:t>to  </a:t>
            </a:r>
            <a:r>
              <a:rPr sz="2400" spc="-10" dirty="0">
                <a:latin typeface="Arial"/>
                <a:cs typeface="Arial"/>
              </a:rPr>
              <a:t>development </a:t>
            </a:r>
            <a:r>
              <a:rPr sz="2400" spc="-5" dirty="0">
                <a:latin typeface="Arial"/>
                <a:cs typeface="Arial"/>
              </a:rPr>
              <a:t>of </a:t>
            </a:r>
            <a:r>
              <a:rPr sz="2400" dirty="0">
                <a:latin typeface="Arial"/>
                <a:cs typeface="Arial"/>
              </a:rPr>
              <a:t>a </a:t>
            </a:r>
            <a:r>
              <a:rPr sz="2400" spc="-5" dirty="0">
                <a:latin typeface="Arial"/>
                <a:cs typeface="Arial"/>
              </a:rPr>
              <a:t>proton gradient across </a:t>
            </a:r>
            <a:r>
              <a:rPr sz="2400" dirty="0">
                <a:latin typeface="Arial"/>
                <a:cs typeface="Arial"/>
              </a:rPr>
              <a:t>membranes </a:t>
            </a:r>
            <a:r>
              <a:rPr sz="2400" spc="-5" dirty="0">
                <a:latin typeface="Arial"/>
                <a:cs typeface="Arial"/>
              </a:rPr>
              <a:t>of  the</a:t>
            </a:r>
            <a:r>
              <a:rPr sz="2400" spc="-10" dirty="0">
                <a:latin typeface="Arial"/>
                <a:cs typeface="Arial"/>
              </a:rPr>
              <a:t> </a:t>
            </a:r>
            <a:r>
              <a:rPr sz="2400" spc="-5" dirty="0">
                <a:latin typeface="Arial"/>
                <a:cs typeface="Arial"/>
              </a:rPr>
              <a:t>thylakoid.</a:t>
            </a:r>
            <a:endParaRPr sz="2400">
              <a:latin typeface="Arial"/>
              <a:cs typeface="Arial"/>
            </a:endParaRPr>
          </a:p>
          <a:p>
            <a:pPr marL="12700" marR="596265" algn="just">
              <a:lnSpc>
                <a:spcPct val="100000"/>
              </a:lnSpc>
              <a:spcBef>
                <a:spcPts val="600"/>
              </a:spcBef>
            </a:pPr>
            <a:r>
              <a:rPr sz="2400" spc="-5" dirty="0">
                <a:latin typeface="Arial"/>
                <a:cs typeface="Arial"/>
              </a:rPr>
              <a:t>Here </a:t>
            </a:r>
            <a:r>
              <a:rPr sz="2400" dirty="0">
                <a:latin typeface="Arial"/>
                <a:cs typeface="Arial"/>
              </a:rPr>
              <a:t>the </a:t>
            </a:r>
            <a:r>
              <a:rPr sz="2400" spc="-5" dirty="0">
                <a:latin typeface="Arial"/>
                <a:cs typeface="Arial"/>
              </a:rPr>
              <a:t>proton accumulation takes place towards the  inside of the </a:t>
            </a:r>
            <a:r>
              <a:rPr sz="2400" dirty="0">
                <a:latin typeface="Arial"/>
                <a:cs typeface="Arial"/>
              </a:rPr>
              <a:t>membrane, </a:t>
            </a:r>
            <a:r>
              <a:rPr sz="2400" spc="-5" dirty="0">
                <a:latin typeface="Arial"/>
                <a:cs typeface="Arial"/>
              </a:rPr>
              <a:t>i.e., </a:t>
            </a:r>
            <a:r>
              <a:rPr sz="2400" spc="-10" dirty="0">
                <a:latin typeface="Arial"/>
                <a:cs typeface="Arial"/>
              </a:rPr>
              <a:t>in </a:t>
            </a:r>
            <a:r>
              <a:rPr sz="2400" spc="-5" dirty="0">
                <a:latin typeface="Arial"/>
                <a:cs typeface="Arial"/>
              </a:rPr>
              <a:t>the</a:t>
            </a:r>
            <a:r>
              <a:rPr sz="2400" spc="30" dirty="0">
                <a:latin typeface="Arial"/>
                <a:cs typeface="Arial"/>
              </a:rPr>
              <a:t> </a:t>
            </a:r>
            <a:r>
              <a:rPr sz="2400" spc="-5" dirty="0">
                <a:latin typeface="Arial"/>
                <a:cs typeface="Arial"/>
              </a:rPr>
              <a:t>lumen.</a:t>
            </a:r>
            <a:endParaRPr sz="2400">
              <a:latin typeface="Arial"/>
              <a:cs typeface="Arial"/>
            </a:endParaRPr>
          </a:p>
          <a:p>
            <a:pPr marL="12700" marR="55244" algn="just">
              <a:lnSpc>
                <a:spcPct val="100000"/>
              </a:lnSpc>
              <a:spcBef>
                <a:spcPts val="600"/>
              </a:spcBef>
            </a:pPr>
            <a:r>
              <a:rPr sz="2400" dirty="0">
                <a:latin typeface="Arial"/>
                <a:cs typeface="Arial"/>
              </a:rPr>
              <a:t>The </a:t>
            </a:r>
            <a:r>
              <a:rPr sz="2400" spc="-5" dirty="0">
                <a:latin typeface="Arial"/>
                <a:cs typeface="Arial"/>
              </a:rPr>
              <a:t>protons that </a:t>
            </a:r>
            <a:r>
              <a:rPr sz="2400" dirty="0">
                <a:latin typeface="Arial"/>
                <a:cs typeface="Arial"/>
              </a:rPr>
              <a:t>are </a:t>
            </a:r>
            <a:r>
              <a:rPr sz="2400" spc="-5" dirty="0">
                <a:latin typeface="Arial"/>
                <a:cs typeface="Arial"/>
              </a:rPr>
              <a:t>produced by the splitting of water are  accumulated inside of </a:t>
            </a:r>
            <a:r>
              <a:rPr sz="2400" dirty="0">
                <a:latin typeface="Arial"/>
                <a:cs typeface="Arial"/>
              </a:rPr>
              <a:t>membrane </a:t>
            </a:r>
            <a:r>
              <a:rPr sz="2400" spc="-5" dirty="0">
                <a:latin typeface="Arial"/>
                <a:cs typeface="Arial"/>
              </a:rPr>
              <a:t>of thylakoids </a:t>
            </a:r>
            <a:r>
              <a:rPr sz="2400" dirty="0">
                <a:latin typeface="Arial"/>
                <a:cs typeface="Arial"/>
              </a:rPr>
              <a:t>(in</a:t>
            </a:r>
            <a:r>
              <a:rPr sz="2400" spc="15" dirty="0">
                <a:latin typeface="Arial"/>
                <a:cs typeface="Arial"/>
              </a:rPr>
              <a:t> </a:t>
            </a:r>
            <a:r>
              <a:rPr sz="2400" spc="-5" dirty="0">
                <a:latin typeface="Arial"/>
                <a:cs typeface="Arial"/>
              </a:rPr>
              <a:t>lumen).</a:t>
            </a:r>
            <a:endParaRPr sz="2400">
              <a:latin typeface="Arial"/>
              <a:cs typeface="Arial"/>
            </a:endParaRPr>
          </a:p>
          <a:p>
            <a:pPr marL="12700" marR="237490" algn="just">
              <a:lnSpc>
                <a:spcPct val="100000"/>
              </a:lnSpc>
              <a:spcBef>
                <a:spcPts val="600"/>
              </a:spcBef>
            </a:pPr>
            <a:r>
              <a:rPr sz="2400" spc="-10" smtClean="0">
                <a:latin typeface="Arial"/>
                <a:cs typeface="Arial"/>
              </a:rPr>
              <a:t>As </a:t>
            </a:r>
            <a:r>
              <a:rPr sz="2400" dirty="0">
                <a:latin typeface="Arial"/>
                <a:cs typeface="Arial"/>
              </a:rPr>
              <a:t>the </a:t>
            </a:r>
            <a:r>
              <a:rPr sz="2400" spc="-5" dirty="0">
                <a:latin typeface="Arial"/>
                <a:cs typeface="Arial"/>
              </a:rPr>
              <a:t>electron moves through the photosystem, protons  are transported across </a:t>
            </a:r>
            <a:r>
              <a:rPr sz="2400" dirty="0">
                <a:latin typeface="Arial"/>
                <a:cs typeface="Arial"/>
              </a:rPr>
              <a:t>the</a:t>
            </a:r>
            <a:r>
              <a:rPr sz="2400" spc="5" dirty="0">
                <a:latin typeface="Arial"/>
                <a:cs typeface="Arial"/>
              </a:rPr>
              <a:t> </a:t>
            </a:r>
            <a:r>
              <a:rPr sz="2400" dirty="0">
                <a:latin typeface="Arial"/>
                <a:cs typeface="Arial"/>
              </a:rPr>
              <a:t>membrane.</a:t>
            </a:r>
            <a:endParaRPr sz="2400">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3177" y="1043077"/>
            <a:ext cx="7866834" cy="520364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PHOTOSYNTHESIS IN HIGHER PLA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PHOTOSYNTHESIS IN HIGHER PLA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NCERT Ebook - Organic Chemistry - Some Basic Principles And Techniques  NCERT Ebook - NEET - AIIMS Business Studies - XII - Download"/>
          <p:cNvPicPr>
            <a:picLocks noChangeAspect="1" noChangeArrowheads="1"/>
          </p:cNvPicPr>
          <p:nvPr/>
        </p:nvPicPr>
        <p:blipFill>
          <a:blip r:embed="rId2"/>
          <a:srcRect/>
          <a:stretch>
            <a:fillRect/>
          </a:stretch>
        </p:blipFill>
        <p:spPr bwMode="auto">
          <a:xfrm>
            <a:off x="781050" y="1314450"/>
            <a:ext cx="7524750" cy="516255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6689" y="122300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3" name="object 3"/>
          <p:cNvSpPr txBox="1"/>
          <p:nvPr/>
        </p:nvSpPr>
        <p:spPr>
          <a:xfrm>
            <a:off x="186689" y="239522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4" name="object 4"/>
          <p:cNvSpPr txBox="1"/>
          <p:nvPr/>
        </p:nvSpPr>
        <p:spPr>
          <a:xfrm>
            <a:off x="186689" y="320294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5" name="object 5"/>
          <p:cNvSpPr txBox="1"/>
          <p:nvPr/>
        </p:nvSpPr>
        <p:spPr>
          <a:xfrm>
            <a:off x="186689" y="401065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6" name="object 6"/>
          <p:cNvSpPr txBox="1"/>
          <p:nvPr/>
        </p:nvSpPr>
        <p:spPr>
          <a:xfrm>
            <a:off x="186689" y="481837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7" name="object 7"/>
          <p:cNvSpPr txBox="1"/>
          <p:nvPr/>
        </p:nvSpPr>
        <p:spPr>
          <a:xfrm>
            <a:off x="504190" y="1239520"/>
            <a:ext cx="8387080" cy="5083810"/>
          </a:xfrm>
          <a:prstGeom prst="rect">
            <a:avLst/>
          </a:prstGeom>
        </p:spPr>
        <p:txBody>
          <a:bodyPr vert="horz" wrap="square" lIns="0" tIns="12700" rIns="0" bIns="0" rtlCol="0">
            <a:spAutoFit/>
          </a:bodyPr>
          <a:lstStyle/>
          <a:p>
            <a:pPr marL="38100" marR="67945" algn="just">
              <a:lnSpc>
                <a:spcPct val="100000"/>
              </a:lnSpc>
              <a:spcBef>
                <a:spcPts val="100"/>
              </a:spcBef>
            </a:pPr>
            <a:r>
              <a:rPr sz="2400" spc="-10" dirty="0">
                <a:latin typeface="Arial"/>
                <a:cs typeface="Arial"/>
              </a:rPr>
              <a:t>NADP </a:t>
            </a:r>
            <a:r>
              <a:rPr sz="2400" spc="-5" dirty="0">
                <a:latin typeface="Arial"/>
                <a:cs typeface="Arial"/>
              </a:rPr>
              <a:t>reductase </a:t>
            </a:r>
            <a:r>
              <a:rPr sz="2400" dirty="0">
                <a:latin typeface="Arial"/>
                <a:cs typeface="Arial"/>
              </a:rPr>
              <a:t>enzyme </a:t>
            </a:r>
            <a:r>
              <a:rPr sz="2400" spc="-5" dirty="0">
                <a:latin typeface="Arial"/>
                <a:cs typeface="Arial"/>
              </a:rPr>
              <a:t>is located on the </a:t>
            </a:r>
            <a:r>
              <a:rPr sz="2400" dirty="0">
                <a:latin typeface="Arial"/>
                <a:cs typeface="Arial"/>
              </a:rPr>
              <a:t>stroma </a:t>
            </a:r>
            <a:r>
              <a:rPr sz="2400" spc="-5" dirty="0">
                <a:latin typeface="Arial"/>
                <a:cs typeface="Arial"/>
              </a:rPr>
              <a:t>side of the  </a:t>
            </a:r>
            <a:r>
              <a:rPr sz="2400" dirty="0">
                <a:latin typeface="Arial"/>
                <a:cs typeface="Arial"/>
              </a:rPr>
              <a:t>membrane, </a:t>
            </a:r>
            <a:r>
              <a:rPr sz="2400" spc="-5" dirty="0">
                <a:latin typeface="Arial"/>
                <a:cs typeface="Arial"/>
              </a:rPr>
              <a:t>along with electrons </a:t>
            </a:r>
            <a:r>
              <a:rPr sz="2400" dirty="0">
                <a:latin typeface="Arial"/>
                <a:cs typeface="Arial"/>
              </a:rPr>
              <a:t>from </a:t>
            </a:r>
            <a:r>
              <a:rPr sz="2400" spc="-5" dirty="0">
                <a:latin typeface="Arial"/>
                <a:cs typeface="Arial"/>
              </a:rPr>
              <a:t>the acceptor it removes  </a:t>
            </a:r>
            <a:r>
              <a:rPr sz="2400" spc="-180" dirty="0">
                <a:latin typeface="Arial"/>
                <a:cs typeface="Arial"/>
              </a:rPr>
              <a:t>H</a:t>
            </a:r>
            <a:r>
              <a:rPr sz="2100" spc="-270" baseline="27777" dirty="0">
                <a:latin typeface="Arial"/>
                <a:cs typeface="Arial"/>
              </a:rPr>
              <a:t>+ </a:t>
            </a:r>
            <a:r>
              <a:rPr sz="2400" dirty="0">
                <a:latin typeface="Arial"/>
                <a:cs typeface="Arial"/>
              </a:rPr>
              <a:t>from </a:t>
            </a:r>
            <a:r>
              <a:rPr sz="2400" spc="-5" dirty="0">
                <a:latin typeface="Arial"/>
                <a:cs typeface="Arial"/>
              </a:rPr>
              <a:t>the </a:t>
            </a:r>
            <a:r>
              <a:rPr sz="2400" spc="5" dirty="0">
                <a:latin typeface="Arial"/>
                <a:cs typeface="Arial"/>
              </a:rPr>
              <a:t>stroma </a:t>
            </a:r>
            <a:r>
              <a:rPr sz="2400" spc="-5" dirty="0">
                <a:latin typeface="Arial"/>
                <a:cs typeface="Arial"/>
              </a:rPr>
              <a:t>during reduction of </a:t>
            </a:r>
            <a:r>
              <a:rPr sz="2400" spc="-10" dirty="0">
                <a:latin typeface="Arial"/>
                <a:cs typeface="Arial"/>
              </a:rPr>
              <a:t>NADPH+</a:t>
            </a:r>
            <a:r>
              <a:rPr sz="2400" spc="55" dirty="0">
                <a:latin typeface="Arial"/>
                <a:cs typeface="Arial"/>
              </a:rPr>
              <a:t> </a:t>
            </a:r>
            <a:r>
              <a:rPr sz="2400" spc="-100" dirty="0">
                <a:latin typeface="Arial"/>
                <a:cs typeface="Arial"/>
              </a:rPr>
              <a:t>H</a:t>
            </a:r>
            <a:r>
              <a:rPr sz="2100" spc="-150" baseline="27777" dirty="0">
                <a:latin typeface="Arial"/>
                <a:cs typeface="Arial"/>
              </a:rPr>
              <a:t>+</a:t>
            </a:r>
            <a:r>
              <a:rPr sz="2400" spc="-100" dirty="0">
                <a:latin typeface="Arial"/>
                <a:cs typeface="Arial"/>
              </a:rPr>
              <a:t>.</a:t>
            </a:r>
            <a:endParaRPr sz="2400">
              <a:latin typeface="Arial"/>
              <a:cs typeface="Arial"/>
            </a:endParaRPr>
          </a:p>
          <a:p>
            <a:pPr marL="38100" marR="73660" algn="just">
              <a:lnSpc>
                <a:spcPct val="100000"/>
              </a:lnSpc>
              <a:spcBef>
                <a:spcPts val="600"/>
              </a:spcBef>
            </a:pPr>
            <a:r>
              <a:rPr sz="2400" spc="-5" dirty="0">
                <a:latin typeface="Arial"/>
                <a:cs typeface="Arial"/>
              </a:rPr>
              <a:t>This creates proton gradients across </a:t>
            </a:r>
            <a:r>
              <a:rPr sz="2400" dirty="0">
                <a:latin typeface="Arial"/>
                <a:cs typeface="Arial"/>
              </a:rPr>
              <a:t>the </a:t>
            </a:r>
            <a:r>
              <a:rPr sz="2400" spc="-5" dirty="0">
                <a:latin typeface="Arial"/>
                <a:cs typeface="Arial"/>
              </a:rPr>
              <a:t>thylakoid </a:t>
            </a:r>
            <a:r>
              <a:rPr sz="2400" dirty="0">
                <a:latin typeface="Arial"/>
                <a:cs typeface="Arial"/>
              </a:rPr>
              <a:t>membrane  </a:t>
            </a:r>
            <a:r>
              <a:rPr sz="2400" spc="-5" dirty="0">
                <a:latin typeface="Arial"/>
                <a:cs typeface="Arial"/>
              </a:rPr>
              <a:t>as well </a:t>
            </a:r>
            <a:r>
              <a:rPr sz="2400" dirty="0">
                <a:latin typeface="Arial"/>
                <a:cs typeface="Arial"/>
              </a:rPr>
              <a:t>as a </a:t>
            </a:r>
            <a:r>
              <a:rPr sz="2400" spc="-5" dirty="0">
                <a:latin typeface="Arial"/>
                <a:cs typeface="Arial"/>
              </a:rPr>
              <a:t>measurable decrease in pH </a:t>
            </a:r>
            <a:r>
              <a:rPr sz="2400" spc="-10" dirty="0">
                <a:latin typeface="Arial"/>
                <a:cs typeface="Arial"/>
              </a:rPr>
              <a:t>in </a:t>
            </a:r>
            <a:r>
              <a:rPr sz="2400" spc="-5" dirty="0">
                <a:latin typeface="Arial"/>
                <a:cs typeface="Arial"/>
              </a:rPr>
              <a:t>the</a:t>
            </a:r>
            <a:r>
              <a:rPr sz="2400" spc="15" dirty="0">
                <a:latin typeface="Arial"/>
                <a:cs typeface="Arial"/>
              </a:rPr>
              <a:t> </a:t>
            </a:r>
            <a:r>
              <a:rPr sz="2400" spc="-5" dirty="0">
                <a:latin typeface="Arial"/>
                <a:cs typeface="Arial"/>
              </a:rPr>
              <a:t>lumen.</a:t>
            </a:r>
            <a:endParaRPr sz="2400">
              <a:latin typeface="Arial"/>
              <a:cs typeface="Arial"/>
            </a:endParaRPr>
          </a:p>
          <a:p>
            <a:pPr marL="38100" marR="30480" algn="just">
              <a:lnSpc>
                <a:spcPct val="100000"/>
              </a:lnSpc>
              <a:spcBef>
                <a:spcPts val="600"/>
              </a:spcBef>
            </a:pPr>
            <a:r>
              <a:rPr sz="2400" spc="-5" dirty="0">
                <a:latin typeface="Arial"/>
                <a:cs typeface="Arial"/>
              </a:rPr>
              <a:t>ATPase has </a:t>
            </a:r>
            <a:r>
              <a:rPr sz="2400" dirty="0">
                <a:latin typeface="Arial"/>
                <a:cs typeface="Arial"/>
              </a:rPr>
              <a:t>a </a:t>
            </a:r>
            <a:r>
              <a:rPr sz="2400" spc="-5" dirty="0">
                <a:latin typeface="Arial"/>
                <a:cs typeface="Arial"/>
              </a:rPr>
              <a:t>channel that allows diffusion of protons back </a:t>
            </a:r>
            <a:r>
              <a:rPr sz="2400" spc="5" dirty="0">
                <a:latin typeface="Arial"/>
                <a:cs typeface="Arial"/>
              </a:rPr>
              <a:t>to  </a:t>
            </a:r>
            <a:r>
              <a:rPr sz="2400" dirty="0">
                <a:latin typeface="Arial"/>
                <a:cs typeface="Arial"/>
              </a:rPr>
              <a:t>stroma </a:t>
            </a:r>
            <a:r>
              <a:rPr sz="2400" spc="-5" dirty="0">
                <a:latin typeface="Arial"/>
                <a:cs typeface="Arial"/>
              </a:rPr>
              <a:t>across the</a:t>
            </a:r>
            <a:r>
              <a:rPr sz="2400" dirty="0">
                <a:latin typeface="Arial"/>
                <a:cs typeface="Arial"/>
              </a:rPr>
              <a:t> membrane.</a:t>
            </a:r>
            <a:endParaRPr sz="2400">
              <a:latin typeface="Arial"/>
              <a:cs typeface="Arial"/>
            </a:endParaRPr>
          </a:p>
          <a:p>
            <a:pPr marL="38100" marR="1129030" algn="just">
              <a:lnSpc>
                <a:spcPct val="100000"/>
              </a:lnSpc>
              <a:spcBef>
                <a:spcPts val="590"/>
              </a:spcBef>
            </a:pPr>
            <a:r>
              <a:rPr sz="2400" spc="-5" dirty="0">
                <a:latin typeface="Arial"/>
                <a:cs typeface="Arial"/>
              </a:rPr>
              <a:t>This releases </a:t>
            </a:r>
            <a:r>
              <a:rPr sz="2400" spc="-10" dirty="0">
                <a:latin typeface="Arial"/>
                <a:cs typeface="Arial"/>
              </a:rPr>
              <a:t>energy </a:t>
            </a:r>
            <a:r>
              <a:rPr sz="2400" dirty="0">
                <a:latin typeface="Arial"/>
                <a:cs typeface="Arial"/>
              </a:rPr>
              <a:t>to </a:t>
            </a:r>
            <a:r>
              <a:rPr sz="2400" spc="-5" dirty="0">
                <a:latin typeface="Arial"/>
                <a:cs typeface="Arial"/>
              </a:rPr>
              <a:t>activate ATPase </a:t>
            </a:r>
            <a:r>
              <a:rPr sz="2400">
                <a:latin typeface="Arial"/>
                <a:cs typeface="Arial"/>
              </a:rPr>
              <a:t>enzyme </a:t>
            </a:r>
            <a:r>
              <a:rPr sz="2400" spc="-5" smtClean="0">
                <a:latin typeface="Arial"/>
                <a:cs typeface="Arial"/>
              </a:rPr>
              <a:t>that</a:t>
            </a:r>
            <a:r>
              <a:rPr lang="en-US" sz="2400" spc="-5" dirty="0" smtClean="0">
                <a:latin typeface="Arial"/>
                <a:cs typeface="Arial"/>
              </a:rPr>
              <a:t> </a:t>
            </a:r>
            <a:r>
              <a:rPr sz="2400" spc="-5" smtClean="0">
                <a:latin typeface="Arial"/>
                <a:cs typeface="Arial"/>
              </a:rPr>
              <a:t>catalyses </a:t>
            </a:r>
            <a:r>
              <a:rPr sz="2400" spc="-5" dirty="0">
                <a:latin typeface="Arial"/>
                <a:cs typeface="Arial"/>
              </a:rPr>
              <a:t>the </a:t>
            </a:r>
            <a:r>
              <a:rPr sz="2400" dirty="0">
                <a:latin typeface="Arial"/>
                <a:cs typeface="Arial"/>
              </a:rPr>
              <a:t>formation </a:t>
            </a:r>
            <a:r>
              <a:rPr sz="2400" spc="-5" dirty="0">
                <a:latin typeface="Arial"/>
                <a:cs typeface="Arial"/>
              </a:rPr>
              <a:t>of</a:t>
            </a:r>
            <a:r>
              <a:rPr sz="2400" spc="10" dirty="0">
                <a:latin typeface="Arial"/>
                <a:cs typeface="Arial"/>
              </a:rPr>
              <a:t> </a:t>
            </a:r>
            <a:r>
              <a:rPr sz="2400" spc="-5" dirty="0">
                <a:latin typeface="Arial"/>
                <a:cs typeface="Arial"/>
              </a:rPr>
              <a:t>ATP.</a:t>
            </a:r>
            <a:endParaRPr sz="2400">
              <a:latin typeface="Arial"/>
              <a:cs typeface="Arial"/>
            </a:endParaRPr>
          </a:p>
          <a:p>
            <a:pPr marL="38100" marR="61594" algn="just">
              <a:lnSpc>
                <a:spcPct val="100000"/>
              </a:lnSpc>
              <a:spcBef>
                <a:spcPts val="600"/>
              </a:spcBef>
            </a:pPr>
            <a:r>
              <a:rPr sz="2400" spc="-5" dirty="0">
                <a:latin typeface="Arial"/>
                <a:cs typeface="Arial"/>
              </a:rPr>
              <a:t>Chemiosmosis requires </a:t>
            </a:r>
            <a:r>
              <a:rPr sz="2400" dirty="0">
                <a:latin typeface="Arial"/>
                <a:cs typeface="Arial"/>
              </a:rPr>
              <a:t>a membrane, a </a:t>
            </a:r>
            <a:r>
              <a:rPr sz="2400" spc="-5" dirty="0">
                <a:latin typeface="Arial"/>
                <a:cs typeface="Arial"/>
              </a:rPr>
              <a:t>proton </a:t>
            </a:r>
            <a:r>
              <a:rPr sz="2400" dirty="0">
                <a:latin typeface="Arial"/>
                <a:cs typeface="Arial"/>
              </a:rPr>
              <a:t>pump, a  </a:t>
            </a:r>
            <a:r>
              <a:rPr sz="2400" spc="-5" dirty="0">
                <a:latin typeface="Arial"/>
                <a:cs typeface="Arial"/>
              </a:rPr>
              <a:t>proton gradient </a:t>
            </a:r>
            <a:r>
              <a:rPr sz="2400" spc="-10" dirty="0">
                <a:latin typeface="Arial"/>
                <a:cs typeface="Arial"/>
              </a:rPr>
              <a:t>and </a:t>
            </a:r>
            <a:r>
              <a:rPr sz="2400" spc="-5" dirty="0">
                <a:latin typeface="Arial"/>
                <a:cs typeface="Arial"/>
              </a:rPr>
              <a:t>ATPase. Energy is used </a:t>
            </a:r>
            <a:r>
              <a:rPr sz="2400" dirty="0">
                <a:latin typeface="Arial"/>
                <a:cs typeface="Arial"/>
              </a:rPr>
              <a:t>to pump </a:t>
            </a:r>
            <a:r>
              <a:rPr sz="2400" spc="-5" dirty="0">
                <a:latin typeface="Arial"/>
                <a:cs typeface="Arial"/>
              </a:rPr>
              <a:t>protons  across </a:t>
            </a:r>
            <a:r>
              <a:rPr sz="2400" dirty="0">
                <a:latin typeface="Arial"/>
                <a:cs typeface="Arial"/>
              </a:rPr>
              <a:t>a membrane, to </a:t>
            </a:r>
            <a:r>
              <a:rPr sz="2400" spc="-5" dirty="0">
                <a:latin typeface="Arial"/>
                <a:cs typeface="Arial"/>
              </a:rPr>
              <a:t>create </a:t>
            </a:r>
            <a:r>
              <a:rPr sz="2400" dirty="0">
                <a:latin typeface="Arial"/>
                <a:cs typeface="Arial"/>
              </a:rPr>
              <a:t>a </a:t>
            </a:r>
            <a:r>
              <a:rPr sz="2400" spc="-10" dirty="0">
                <a:latin typeface="Arial"/>
                <a:cs typeface="Arial"/>
              </a:rPr>
              <a:t>gradient </a:t>
            </a:r>
            <a:r>
              <a:rPr sz="2400" spc="-5" dirty="0">
                <a:latin typeface="Arial"/>
                <a:cs typeface="Arial"/>
              </a:rPr>
              <a:t>or </a:t>
            </a:r>
            <a:r>
              <a:rPr sz="2400" dirty="0">
                <a:latin typeface="Arial"/>
                <a:cs typeface="Arial"/>
              </a:rPr>
              <a:t>a </a:t>
            </a:r>
            <a:r>
              <a:rPr sz="2400" spc="-10" dirty="0">
                <a:latin typeface="Arial"/>
                <a:cs typeface="Arial"/>
              </a:rPr>
              <a:t>high  </a:t>
            </a:r>
            <a:r>
              <a:rPr sz="2400" spc="-5" dirty="0">
                <a:latin typeface="Arial"/>
                <a:cs typeface="Arial"/>
              </a:rPr>
              <a:t>concentration of protons within the thylakoid</a:t>
            </a:r>
            <a:r>
              <a:rPr sz="2400" spc="15" dirty="0">
                <a:latin typeface="Arial"/>
                <a:cs typeface="Arial"/>
              </a:rPr>
              <a:t> </a:t>
            </a:r>
            <a:r>
              <a:rPr sz="2400" spc="-5" dirty="0">
                <a:latin typeface="Arial"/>
                <a:cs typeface="Arial"/>
              </a:rPr>
              <a:t>lumen.</a:t>
            </a:r>
            <a:endParaRPr sz="2400">
              <a:latin typeface="Arial"/>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95400"/>
            <a:ext cx="8458200" cy="4708981"/>
          </a:xfrm>
          <a:prstGeom prst="rect">
            <a:avLst/>
          </a:prstGeom>
        </p:spPr>
        <p:txBody>
          <a:bodyPr wrap="square">
            <a:spAutoFit/>
          </a:bodyPr>
          <a:lstStyle/>
          <a:p>
            <a:pPr algn="just">
              <a:buFont typeface="Wingdings" pitchFamily="2" charset="2"/>
              <a:buChar char="Ø"/>
            </a:pPr>
            <a:r>
              <a:rPr lang="en-US" sz="2000" dirty="0" smtClean="0"/>
              <a:t>In 1963, </a:t>
            </a:r>
            <a:r>
              <a:rPr lang="en-US" sz="2000" dirty="0" err="1" smtClean="0"/>
              <a:t>ferredoxin</a:t>
            </a:r>
            <a:r>
              <a:rPr lang="en-US" sz="2000" dirty="0" smtClean="0"/>
              <a:t>-NADP </a:t>
            </a:r>
            <a:r>
              <a:rPr lang="en-US" sz="2000" dirty="0" err="1" smtClean="0"/>
              <a:t>reductase</a:t>
            </a:r>
            <a:r>
              <a:rPr lang="en-US" sz="2000" dirty="0" smtClean="0"/>
              <a:t> (</a:t>
            </a:r>
            <a:r>
              <a:rPr lang="en-US" sz="2000" b="1" dirty="0" smtClean="0"/>
              <a:t>FNR) </a:t>
            </a:r>
            <a:r>
              <a:rPr lang="en-US" sz="2000" dirty="0" smtClean="0"/>
              <a:t> was isolated and purified to a crystalline form. This proved that the </a:t>
            </a:r>
            <a:r>
              <a:rPr lang="en-US" sz="2000" b="1" dirty="0" smtClean="0"/>
              <a:t>FNR</a:t>
            </a:r>
            <a:r>
              <a:rPr lang="en-US" sz="2000" dirty="0" smtClean="0"/>
              <a:t>—</a:t>
            </a:r>
            <a:r>
              <a:rPr lang="en-US" sz="2000" dirty="0" err="1" smtClean="0"/>
              <a:t>connectein</a:t>
            </a:r>
            <a:r>
              <a:rPr lang="en-US" sz="2000" dirty="0" smtClean="0"/>
              <a:t> complex, which binds to a specific site on the surface of </a:t>
            </a:r>
            <a:r>
              <a:rPr lang="en-US" sz="2000" dirty="0" err="1" smtClean="0"/>
              <a:t>thylakoid</a:t>
            </a:r>
            <a:r>
              <a:rPr lang="en-US" sz="2000" dirty="0" smtClean="0"/>
              <a:t> membrane, is functionally responsible for NADP </a:t>
            </a:r>
            <a:r>
              <a:rPr lang="en-US" sz="2000" dirty="0" err="1" smtClean="0"/>
              <a:t>photoreduction</a:t>
            </a:r>
            <a:r>
              <a:rPr lang="en-US" sz="2000" dirty="0" smtClean="0"/>
              <a:t> in chloroplasts.</a:t>
            </a:r>
          </a:p>
          <a:p>
            <a:pPr algn="just">
              <a:buFont typeface="Wingdings" pitchFamily="2" charset="2"/>
              <a:buChar char="Ø"/>
            </a:pPr>
            <a:r>
              <a:rPr lang="en-US" sz="2000" dirty="0" smtClean="0"/>
              <a:t>The </a:t>
            </a:r>
            <a:r>
              <a:rPr lang="en-US" sz="2000" dirty="0" err="1" smtClean="0"/>
              <a:t>chemiosmotic</a:t>
            </a:r>
            <a:r>
              <a:rPr lang="en-US" sz="2000" dirty="0" smtClean="0"/>
              <a:t> hypothesis was proposed by </a:t>
            </a:r>
            <a:r>
              <a:rPr lang="en-US" sz="2000" b="1" dirty="0" smtClean="0"/>
              <a:t>Peter Mitchell</a:t>
            </a:r>
            <a:r>
              <a:rPr lang="en-US" sz="2000" dirty="0" smtClean="0"/>
              <a:t>. This hypothesis stated that a proton-motive force was responsible for driving the synthesis of ATP. In this hypothesis, protons would be pumped across the inner mitochondrial membrane as electrons went through the electron transfer chain.</a:t>
            </a:r>
          </a:p>
          <a:p>
            <a:pPr algn="just">
              <a:buFont typeface="Wingdings" pitchFamily="2" charset="2"/>
              <a:buChar char="Ø"/>
            </a:pPr>
            <a:r>
              <a:rPr lang="en-US" sz="2000" b="1" dirty="0" err="1" smtClean="0"/>
              <a:t>Chemiosmotic</a:t>
            </a:r>
            <a:r>
              <a:rPr lang="en-US" sz="2000" b="1" dirty="0" smtClean="0"/>
              <a:t> hypothesis given by Peter Mitchell process the mechanism of  [ KCET 2011] </a:t>
            </a:r>
          </a:p>
          <a:p>
            <a:pPr marL="342900" indent="-342900" algn="just">
              <a:buFont typeface="Wingdings" pitchFamily="2" charset="2"/>
              <a:buChar char="Ø"/>
            </a:pPr>
            <a:r>
              <a:rPr lang="en-US" sz="2000" dirty="0" smtClean="0"/>
              <a:t>Synthesis of ATP</a:t>
            </a:r>
          </a:p>
          <a:p>
            <a:pPr marL="342900" indent="-342900" algn="just">
              <a:buFont typeface="Wingdings" pitchFamily="2" charset="2"/>
              <a:buChar char="Ø"/>
            </a:pPr>
            <a:r>
              <a:rPr lang="en-US" sz="2000" dirty="0" smtClean="0"/>
              <a:t> Synthesis of FADH2 </a:t>
            </a:r>
          </a:p>
          <a:p>
            <a:pPr marL="342900" indent="-342900" algn="just">
              <a:buFont typeface="Wingdings" pitchFamily="2" charset="2"/>
              <a:buChar char="Ø"/>
            </a:pPr>
            <a:r>
              <a:rPr lang="en-US" sz="2000" dirty="0" smtClean="0"/>
              <a:t>Synthesis of NADH </a:t>
            </a:r>
          </a:p>
          <a:p>
            <a:pPr marL="342900" indent="-342900" algn="just">
              <a:buFont typeface="Wingdings" pitchFamily="2" charset="2"/>
              <a:buChar char="Ø"/>
            </a:pPr>
            <a:r>
              <a:rPr lang="en-US" sz="2000" dirty="0" smtClean="0"/>
              <a:t> Synthesis of NADPH</a:t>
            </a:r>
          </a:p>
          <a:p>
            <a:pPr algn="just">
              <a:buFont typeface="Wingdings" pitchFamily="2" charset="2"/>
              <a:buChar char="Ø"/>
            </a:pPr>
            <a:endParaRPr lang="en-US"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49579"/>
            <a:ext cx="5941060" cy="574040"/>
          </a:xfrm>
          <a:prstGeom prst="rect">
            <a:avLst/>
          </a:prstGeom>
        </p:spPr>
        <p:txBody>
          <a:bodyPr vert="horz" wrap="square" lIns="0" tIns="12700" rIns="0" bIns="0" rtlCol="0">
            <a:spAutoFit/>
          </a:bodyPr>
          <a:lstStyle/>
          <a:p>
            <a:pPr marL="12700">
              <a:lnSpc>
                <a:spcPct val="100000"/>
              </a:lnSpc>
              <a:spcBef>
                <a:spcPts val="100"/>
              </a:spcBef>
            </a:pPr>
            <a:r>
              <a:rPr sz="3600" b="0" dirty="0">
                <a:solidFill>
                  <a:srgbClr val="000000"/>
                </a:solidFill>
                <a:latin typeface="Arial"/>
                <a:cs typeface="Arial"/>
              </a:rPr>
              <a:t>How </a:t>
            </a:r>
            <a:r>
              <a:rPr sz="3600" b="0" spc="5" dirty="0">
                <a:solidFill>
                  <a:srgbClr val="000000"/>
                </a:solidFill>
                <a:latin typeface="Arial"/>
                <a:cs typeface="Arial"/>
              </a:rPr>
              <a:t>ATP </a:t>
            </a:r>
            <a:r>
              <a:rPr sz="3600" b="0" dirty="0">
                <a:solidFill>
                  <a:srgbClr val="000000"/>
                </a:solidFill>
                <a:latin typeface="Arial"/>
                <a:cs typeface="Arial"/>
              </a:rPr>
              <a:t>&amp; </a:t>
            </a:r>
            <a:r>
              <a:rPr sz="3600" b="0" spc="-5" dirty="0">
                <a:solidFill>
                  <a:srgbClr val="000000"/>
                </a:solidFill>
                <a:latin typeface="Arial"/>
                <a:cs typeface="Arial"/>
              </a:rPr>
              <a:t>NADPH is</a:t>
            </a:r>
            <a:r>
              <a:rPr sz="3600" b="0" spc="-155" dirty="0">
                <a:solidFill>
                  <a:srgbClr val="000000"/>
                </a:solidFill>
                <a:latin typeface="Arial"/>
                <a:cs typeface="Arial"/>
              </a:rPr>
              <a:t> </a:t>
            </a:r>
            <a:r>
              <a:rPr sz="3600" b="0" spc="-5" dirty="0">
                <a:solidFill>
                  <a:srgbClr val="000000"/>
                </a:solidFill>
                <a:latin typeface="Arial"/>
                <a:cs typeface="Arial"/>
              </a:rPr>
              <a:t>used?</a:t>
            </a:r>
            <a:endParaRPr sz="3600">
              <a:latin typeface="Arial"/>
              <a:cs typeface="Arial"/>
            </a:endParaRPr>
          </a:p>
        </p:txBody>
      </p:sp>
      <p:sp>
        <p:nvSpPr>
          <p:cNvPr id="3" name="object 3"/>
          <p:cNvSpPr txBox="1"/>
          <p:nvPr/>
        </p:nvSpPr>
        <p:spPr>
          <a:xfrm>
            <a:off x="257809" y="307340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4" name="object 4"/>
          <p:cNvSpPr txBox="1"/>
          <p:nvPr/>
        </p:nvSpPr>
        <p:spPr>
          <a:xfrm>
            <a:off x="257809" y="429640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5" name="object 5"/>
          <p:cNvSpPr txBox="1">
            <a:spLocks noGrp="1"/>
          </p:cNvSpPr>
          <p:nvPr>
            <p:ph type="body" idx="1"/>
          </p:nvPr>
        </p:nvSpPr>
        <p:spPr>
          <a:xfrm>
            <a:off x="245108" y="1257299"/>
            <a:ext cx="8670292" cy="4594860"/>
          </a:xfrm>
          <a:prstGeom prst="rect">
            <a:avLst/>
          </a:prstGeom>
        </p:spPr>
        <p:txBody>
          <a:bodyPr vert="horz" wrap="square" lIns="0" tIns="138430" rIns="0" bIns="0" rtlCol="0">
            <a:spAutoFit/>
          </a:bodyPr>
          <a:lstStyle/>
          <a:p>
            <a:pPr marL="368300" indent="-342900" algn="just">
              <a:lnSpc>
                <a:spcPct val="100000"/>
              </a:lnSpc>
              <a:spcBef>
                <a:spcPts val="1090"/>
              </a:spcBef>
              <a:buChar char="•"/>
              <a:tabLst>
                <a:tab pos="367665" algn="l"/>
                <a:tab pos="368300" algn="l"/>
              </a:tabLst>
            </a:pPr>
            <a:r>
              <a:rPr sz="3600" spc="-7" baseline="1157" dirty="0"/>
              <a:t>ATP, </a:t>
            </a:r>
            <a:r>
              <a:rPr sz="3600" spc="-15" baseline="1157" dirty="0"/>
              <a:t>NADPH </a:t>
            </a:r>
            <a:r>
              <a:rPr sz="3600" spc="-7" baseline="1157" dirty="0"/>
              <a:t>and </a:t>
            </a:r>
            <a:r>
              <a:rPr sz="3600" spc="-232" baseline="1157" dirty="0"/>
              <a:t>O</a:t>
            </a:r>
            <a:r>
              <a:rPr sz="2100" spc="-232" baseline="-21825" dirty="0"/>
              <a:t>2 </a:t>
            </a:r>
            <a:r>
              <a:rPr sz="3600" spc="-7" baseline="1157" dirty="0"/>
              <a:t>are the products of </a:t>
            </a:r>
            <a:r>
              <a:rPr sz="3600" spc="-15" baseline="1157" dirty="0"/>
              <a:t>light</a:t>
            </a:r>
            <a:r>
              <a:rPr sz="3600" spc="-7" baseline="1157" dirty="0"/>
              <a:t> reaction.</a:t>
            </a:r>
            <a:endParaRPr sz="3600" baseline="1157"/>
          </a:p>
          <a:p>
            <a:pPr marL="367665" marR="17780" indent="-342900" algn="just">
              <a:lnSpc>
                <a:spcPct val="105700"/>
              </a:lnSpc>
              <a:spcBef>
                <a:spcPts val="825"/>
              </a:spcBef>
              <a:buChar char="•"/>
              <a:tabLst>
                <a:tab pos="367665" algn="l"/>
                <a:tab pos="368300" algn="l"/>
              </a:tabLst>
            </a:pPr>
            <a:r>
              <a:rPr sz="3600" spc="-247" baseline="1157" dirty="0"/>
              <a:t>O</a:t>
            </a:r>
            <a:r>
              <a:rPr sz="2100" spc="-247" baseline="-21825" dirty="0"/>
              <a:t>2 </a:t>
            </a:r>
            <a:r>
              <a:rPr sz="3600" spc="-7" baseline="1157" dirty="0"/>
              <a:t>diffuses </a:t>
            </a:r>
            <a:r>
              <a:rPr sz="3600" spc="-15" baseline="1157" dirty="0"/>
              <a:t>out </a:t>
            </a:r>
            <a:r>
              <a:rPr sz="3600" spc="-7" baseline="1157" dirty="0"/>
              <a:t>of </a:t>
            </a:r>
            <a:r>
              <a:rPr sz="3600" baseline="1157" dirty="0"/>
              <a:t>the </a:t>
            </a:r>
            <a:r>
              <a:rPr sz="3600" spc="-7" baseline="1157" dirty="0"/>
              <a:t>chloroplast while ATP </a:t>
            </a:r>
            <a:r>
              <a:rPr sz="3600" spc="-15" baseline="1157" dirty="0"/>
              <a:t>and NADPH </a:t>
            </a:r>
            <a:r>
              <a:rPr sz="2400" spc="-10" dirty="0"/>
              <a:t> </a:t>
            </a:r>
            <a:r>
              <a:rPr sz="2400" spc="-5" dirty="0"/>
              <a:t>are used </a:t>
            </a:r>
            <a:r>
              <a:rPr sz="2400" dirty="0"/>
              <a:t>to </a:t>
            </a:r>
            <a:r>
              <a:rPr sz="2400" spc="-5" dirty="0"/>
              <a:t>drive the processes </a:t>
            </a:r>
            <a:r>
              <a:rPr sz="2400" spc="-10" dirty="0"/>
              <a:t>leading </a:t>
            </a:r>
            <a:r>
              <a:rPr sz="2400" dirty="0"/>
              <a:t>to </a:t>
            </a:r>
            <a:r>
              <a:rPr sz="2400" spc="-5" dirty="0"/>
              <a:t>the synthesis </a:t>
            </a:r>
            <a:r>
              <a:rPr sz="2400" spc="-5"/>
              <a:t>of  </a:t>
            </a:r>
            <a:r>
              <a:rPr sz="2400" spc="-5" smtClean="0"/>
              <a:t>food, i.e., sugars- </a:t>
            </a:r>
            <a:r>
              <a:rPr sz="2400" b="1" spc="-5" dirty="0">
                <a:latin typeface="Arial"/>
                <a:cs typeface="Arial"/>
              </a:rPr>
              <a:t>biosynthetic </a:t>
            </a:r>
            <a:r>
              <a:rPr sz="2400" b="1" spc="-10" dirty="0">
                <a:latin typeface="Arial"/>
                <a:cs typeface="Arial"/>
              </a:rPr>
              <a:t>phase </a:t>
            </a:r>
            <a:r>
              <a:rPr sz="2400" spc="-5"/>
              <a:t>of</a:t>
            </a:r>
            <a:r>
              <a:rPr sz="2400" spc="80"/>
              <a:t> </a:t>
            </a:r>
            <a:r>
              <a:rPr sz="2400" spc="-5" smtClean="0"/>
              <a:t>photosynthesis</a:t>
            </a:r>
            <a:r>
              <a:rPr lang="en-US" sz="2400" spc="-5" dirty="0" smtClean="0"/>
              <a:t>.</a:t>
            </a:r>
            <a:endParaRPr sz="2400">
              <a:latin typeface="Arial"/>
              <a:cs typeface="Arial"/>
            </a:endParaRPr>
          </a:p>
          <a:p>
            <a:pPr marL="367665" marR="50800" algn="just">
              <a:lnSpc>
                <a:spcPct val="100000"/>
              </a:lnSpc>
              <a:spcBef>
                <a:spcPts val="600"/>
              </a:spcBef>
            </a:pPr>
            <a:r>
              <a:rPr spc="-5" smtClean="0"/>
              <a:t>This </a:t>
            </a:r>
            <a:r>
              <a:rPr spc="-5" dirty="0"/>
              <a:t>process does </a:t>
            </a:r>
            <a:r>
              <a:rPr spc="-10" dirty="0"/>
              <a:t>not </a:t>
            </a:r>
            <a:r>
              <a:rPr spc="-5" dirty="0"/>
              <a:t>directly </a:t>
            </a:r>
            <a:r>
              <a:rPr spc="-10" dirty="0"/>
              <a:t>depend </a:t>
            </a:r>
            <a:r>
              <a:rPr spc="-5" dirty="0"/>
              <a:t>on </a:t>
            </a:r>
            <a:r>
              <a:rPr dirty="0"/>
              <a:t>the </a:t>
            </a:r>
            <a:r>
              <a:rPr spc="-5" dirty="0"/>
              <a:t>presence of  </a:t>
            </a:r>
            <a:r>
              <a:rPr spc="-10" dirty="0"/>
              <a:t>light </a:t>
            </a:r>
            <a:r>
              <a:rPr spc="-5" dirty="0"/>
              <a:t>but is </a:t>
            </a:r>
            <a:r>
              <a:rPr spc="-10" dirty="0"/>
              <a:t>dependent </a:t>
            </a:r>
            <a:r>
              <a:rPr spc="-5" dirty="0"/>
              <a:t>on the products of the </a:t>
            </a:r>
            <a:r>
              <a:rPr spc="-10" dirty="0"/>
              <a:t>light </a:t>
            </a:r>
            <a:r>
              <a:rPr spc="-5" dirty="0"/>
              <a:t>reaction,  i.e., ATP </a:t>
            </a:r>
            <a:r>
              <a:rPr spc="-10" dirty="0"/>
              <a:t>and NADPH, besides </a:t>
            </a:r>
            <a:r>
              <a:rPr spc="-100" dirty="0"/>
              <a:t>CO</a:t>
            </a:r>
            <a:r>
              <a:rPr sz="2100" spc="-150" baseline="-23809" dirty="0"/>
              <a:t>2 </a:t>
            </a:r>
            <a:r>
              <a:rPr sz="2400" spc="-5" dirty="0"/>
              <a:t>and</a:t>
            </a:r>
            <a:r>
              <a:rPr sz="2400" spc="130" dirty="0"/>
              <a:t> </a:t>
            </a:r>
            <a:r>
              <a:rPr sz="2400" spc="-85" dirty="0"/>
              <a:t>H</a:t>
            </a:r>
            <a:r>
              <a:rPr sz="2100" spc="-127" baseline="-23809" dirty="0"/>
              <a:t>2</a:t>
            </a:r>
            <a:r>
              <a:rPr sz="2400" spc="-85" dirty="0"/>
              <a:t>O.</a:t>
            </a:r>
            <a:endParaRPr sz="2400"/>
          </a:p>
          <a:p>
            <a:pPr marL="367665" marR="48895" algn="just">
              <a:lnSpc>
                <a:spcPct val="104500"/>
              </a:lnSpc>
              <a:spcBef>
                <a:spcPts val="869"/>
              </a:spcBef>
            </a:pPr>
            <a:r>
              <a:rPr spc="-5" dirty="0"/>
              <a:t>Melvin </a:t>
            </a:r>
            <a:r>
              <a:rPr spc="-10" dirty="0"/>
              <a:t>Calvin </a:t>
            </a:r>
            <a:r>
              <a:rPr spc="-5" dirty="0"/>
              <a:t>after world </a:t>
            </a:r>
            <a:r>
              <a:rPr dirty="0"/>
              <a:t>war II </a:t>
            </a:r>
            <a:r>
              <a:rPr spc="-5" dirty="0"/>
              <a:t>worked with radioactive </a:t>
            </a:r>
            <a:r>
              <a:rPr sz="2100" spc="-345" baseline="27777" dirty="0"/>
              <a:t>14</a:t>
            </a:r>
            <a:r>
              <a:rPr sz="2400" spc="-229" dirty="0"/>
              <a:t>C  </a:t>
            </a:r>
            <a:r>
              <a:rPr sz="2400" dirty="0"/>
              <a:t>&amp; </a:t>
            </a:r>
            <a:r>
              <a:rPr sz="2400" spc="-5" dirty="0"/>
              <a:t>studied </a:t>
            </a:r>
            <a:r>
              <a:rPr sz="2400" spc="-10" dirty="0"/>
              <a:t>algal </a:t>
            </a:r>
            <a:r>
              <a:rPr sz="2400" spc="-5" dirty="0"/>
              <a:t>photosynthesis which led </a:t>
            </a:r>
            <a:r>
              <a:rPr sz="2400" dirty="0"/>
              <a:t>to the </a:t>
            </a:r>
            <a:r>
              <a:rPr sz="2400" spc="-5" dirty="0"/>
              <a:t>discovery  that the first </a:t>
            </a:r>
            <a:r>
              <a:rPr sz="2400" spc="-105" dirty="0"/>
              <a:t>CO</a:t>
            </a:r>
            <a:r>
              <a:rPr sz="2100" spc="-157" baseline="-23809" dirty="0"/>
              <a:t>2 </a:t>
            </a:r>
            <a:r>
              <a:rPr sz="2400" spc="-5" dirty="0"/>
              <a:t>fixation product </a:t>
            </a:r>
            <a:r>
              <a:rPr sz="2400" dirty="0"/>
              <a:t>was a </a:t>
            </a:r>
            <a:r>
              <a:rPr sz="2400" spc="-5" dirty="0"/>
              <a:t>3-carbon </a:t>
            </a:r>
            <a:r>
              <a:rPr sz="2400" spc="-10" dirty="0"/>
              <a:t>organic  </a:t>
            </a:r>
            <a:r>
              <a:rPr sz="2400" spc="-5" dirty="0"/>
              <a:t>acid- </a:t>
            </a:r>
            <a:r>
              <a:rPr sz="2400" b="1" spc="-10" dirty="0">
                <a:latin typeface="Arial"/>
                <a:cs typeface="Arial"/>
              </a:rPr>
              <a:t>3-phosphoglyceric </a:t>
            </a:r>
            <a:r>
              <a:rPr sz="2400" b="1" spc="-5" dirty="0">
                <a:latin typeface="Arial"/>
                <a:cs typeface="Arial"/>
              </a:rPr>
              <a:t>acid/</a:t>
            </a:r>
            <a:r>
              <a:rPr sz="2400" b="1" spc="15" dirty="0">
                <a:latin typeface="Arial"/>
                <a:cs typeface="Arial"/>
              </a:rPr>
              <a:t> </a:t>
            </a:r>
            <a:r>
              <a:rPr sz="2400" b="1" spc="5" dirty="0">
                <a:latin typeface="Arial"/>
                <a:cs typeface="Arial"/>
              </a:rPr>
              <a:t>PGA</a:t>
            </a:r>
            <a:r>
              <a:rPr sz="2400" spc="5" dirty="0"/>
              <a:t>.</a:t>
            </a:r>
            <a:endParaRPr sz="2400">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8800"/>
            <a:ext cx="3729354" cy="574040"/>
          </a:xfrm>
          <a:prstGeom prst="rect">
            <a:avLst/>
          </a:prstGeom>
        </p:spPr>
        <p:txBody>
          <a:bodyPr vert="horz" wrap="square" lIns="0" tIns="12700" rIns="0" bIns="0" rtlCol="0">
            <a:spAutoFit/>
          </a:bodyPr>
          <a:lstStyle/>
          <a:p>
            <a:pPr marL="12700">
              <a:lnSpc>
                <a:spcPct val="100000"/>
              </a:lnSpc>
              <a:spcBef>
                <a:spcPts val="100"/>
              </a:spcBef>
            </a:pPr>
            <a:r>
              <a:rPr sz="3600" b="0" spc="-5" dirty="0">
                <a:solidFill>
                  <a:srgbClr val="000000"/>
                </a:solidFill>
                <a:latin typeface="Arial"/>
                <a:cs typeface="Arial"/>
              </a:rPr>
              <a:t>Early</a:t>
            </a:r>
            <a:r>
              <a:rPr sz="3600" b="0" spc="-85" dirty="0">
                <a:solidFill>
                  <a:srgbClr val="000000"/>
                </a:solidFill>
                <a:latin typeface="Arial"/>
                <a:cs typeface="Arial"/>
              </a:rPr>
              <a:t> </a:t>
            </a:r>
            <a:r>
              <a:rPr sz="3600" b="0" spc="-5" dirty="0">
                <a:solidFill>
                  <a:srgbClr val="000000"/>
                </a:solidFill>
                <a:latin typeface="Arial"/>
                <a:cs typeface="Arial"/>
              </a:rPr>
              <a:t>Experiments</a:t>
            </a:r>
            <a:endParaRPr sz="3600">
              <a:latin typeface="Arial"/>
              <a:cs typeface="Arial"/>
            </a:endParaRPr>
          </a:p>
        </p:txBody>
      </p:sp>
      <p:sp>
        <p:nvSpPr>
          <p:cNvPr id="3" name="object 3"/>
          <p:cNvSpPr txBox="1"/>
          <p:nvPr/>
        </p:nvSpPr>
        <p:spPr>
          <a:xfrm>
            <a:off x="402590" y="128397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4" name="object 4"/>
          <p:cNvSpPr txBox="1"/>
          <p:nvPr/>
        </p:nvSpPr>
        <p:spPr>
          <a:xfrm>
            <a:off x="402590" y="209169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5" name="object 5"/>
          <p:cNvSpPr txBox="1"/>
          <p:nvPr/>
        </p:nvSpPr>
        <p:spPr>
          <a:xfrm>
            <a:off x="402590" y="289940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6" name="object 6"/>
          <p:cNvSpPr txBox="1"/>
          <p:nvPr/>
        </p:nvSpPr>
        <p:spPr>
          <a:xfrm>
            <a:off x="402590" y="370712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7" name="object 7"/>
          <p:cNvSpPr txBox="1"/>
          <p:nvPr/>
        </p:nvSpPr>
        <p:spPr>
          <a:xfrm>
            <a:off x="402590" y="451357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8" name="object 8"/>
          <p:cNvSpPr txBox="1"/>
          <p:nvPr/>
        </p:nvSpPr>
        <p:spPr>
          <a:xfrm>
            <a:off x="402590" y="568705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9" name="object 9"/>
          <p:cNvSpPr txBox="1"/>
          <p:nvPr/>
        </p:nvSpPr>
        <p:spPr>
          <a:xfrm>
            <a:off x="745490" y="1300479"/>
            <a:ext cx="7809230" cy="5161280"/>
          </a:xfrm>
          <a:prstGeom prst="rect">
            <a:avLst/>
          </a:prstGeom>
        </p:spPr>
        <p:txBody>
          <a:bodyPr vert="horz" wrap="square" lIns="0" tIns="12700" rIns="0" bIns="0" rtlCol="0">
            <a:spAutoFit/>
          </a:bodyPr>
          <a:lstStyle/>
          <a:p>
            <a:pPr marL="12700" marR="1506220">
              <a:lnSpc>
                <a:spcPct val="100000"/>
              </a:lnSpc>
              <a:spcBef>
                <a:spcPts val="100"/>
              </a:spcBef>
            </a:pPr>
            <a:r>
              <a:rPr sz="2400" spc="-5" dirty="0">
                <a:latin typeface="Arial"/>
                <a:cs typeface="Arial"/>
              </a:rPr>
              <a:t>Joseph Priestley in 1770 performed </a:t>
            </a:r>
            <a:r>
              <a:rPr sz="2400" dirty="0">
                <a:latin typeface="Arial"/>
                <a:cs typeface="Arial"/>
              </a:rPr>
              <a:t>a </a:t>
            </a:r>
            <a:r>
              <a:rPr sz="2400" spc="-5" dirty="0">
                <a:latin typeface="Arial"/>
                <a:cs typeface="Arial"/>
              </a:rPr>
              <a:t>series of  experiments with </a:t>
            </a:r>
            <a:r>
              <a:rPr sz="2400" spc="-10" dirty="0">
                <a:latin typeface="Arial"/>
                <a:cs typeface="Arial"/>
              </a:rPr>
              <a:t>bell </a:t>
            </a:r>
            <a:r>
              <a:rPr sz="2400" spc="-5" dirty="0">
                <a:latin typeface="Arial"/>
                <a:cs typeface="Arial"/>
              </a:rPr>
              <a:t>jar, candle </a:t>
            </a:r>
            <a:r>
              <a:rPr sz="2400" dirty="0">
                <a:latin typeface="Arial"/>
                <a:cs typeface="Arial"/>
              </a:rPr>
              <a:t>&amp;</a:t>
            </a:r>
            <a:r>
              <a:rPr sz="2400" spc="10" dirty="0">
                <a:latin typeface="Arial"/>
                <a:cs typeface="Arial"/>
              </a:rPr>
              <a:t> </a:t>
            </a:r>
            <a:r>
              <a:rPr sz="2400" dirty="0">
                <a:latin typeface="Arial"/>
                <a:cs typeface="Arial"/>
              </a:rPr>
              <a:t>mouse</a:t>
            </a:r>
            <a:endParaRPr sz="2400">
              <a:latin typeface="Arial"/>
              <a:cs typeface="Arial"/>
            </a:endParaRPr>
          </a:p>
          <a:p>
            <a:pPr marL="12700" marR="260985">
              <a:lnSpc>
                <a:spcPct val="100000"/>
              </a:lnSpc>
              <a:spcBef>
                <a:spcPts val="600"/>
              </a:spcBef>
            </a:pPr>
            <a:r>
              <a:rPr sz="2400" spc="-5" dirty="0">
                <a:latin typeface="Arial"/>
                <a:cs typeface="Arial"/>
              </a:rPr>
              <a:t>Priestley observed that </a:t>
            </a:r>
            <a:r>
              <a:rPr sz="2400" dirty="0">
                <a:latin typeface="Arial"/>
                <a:cs typeface="Arial"/>
              </a:rPr>
              <a:t>a </a:t>
            </a:r>
            <a:r>
              <a:rPr sz="2400" spc="-5" dirty="0">
                <a:latin typeface="Arial"/>
                <a:cs typeface="Arial"/>
              </a:rPr>
              <a:t>candle </a:t>
            </a:r>
            <a:r>
              <a:rPr sz="2400" spc="-10" dirty="0">
                <a:latin typeface="Arial"/>
                <a:cs typeface="Arial"/>
              </a:rPr>
              <a:t>burning </a:t>
            </a:r>
            <a:r>
              <a:rPr sz="2400" spc="-5" dirty="0">
                <a:latin typeface="Arial"/>
                <a:cs typeface="Arial"/>
              </a:rPr>
              <a:t>in </a:t>
            </a:r>
            <a:r>
              <a:rPr sz="2400" dirty="0">
                <a:latin typeface="Arial"/>
                <a:cs typeface="Arial"/>
              </a:rPr>
              <a:t>a </a:t>
            </a:r>
            <a:r>
              <a:rPr sz="2400" spc="-5" dirty="0">
                <a:latin typeface="Arial"/>
                <a:cs typeface="Arial"/>
              </a:rPr>
              <a:t>closed </a:t>
            </a:r>
            <a:r>
              <a:rPr sz="2400" spc="-10" dirty="0">
                <a:latin typeface="Arial"/>
                <a:cs typeface="Arial"/>
              </a:rPr>
              <a:t>bell  </a:t>
            </a:r>
            <a:r>
              <a:rPr sz="2400" spc="-5" dirty="0">
                <a:latin typeface="Arial"/>
                <a:cs typeface="Arial"/>
              </a:rPr>
              <a:t>jar, soon gets</a:t>
            </a:r>
            <a:r>
              <a:rPr sz="2400" spc="15" dirty="0">
                <a:latin typeface="Arial"/>
                <a:cs typeface="Arial"/>
              </a:rPr>
              <a:t> </a:t>
            </a:r>
            <a:r>
              <a:rPr sz="2400" spc="-10" dirty="0">
                <a:latin typeface="Arial"/>
                <a:cs typeface="Arial"/>
              </a:rPr>
              <a:t>extinguished.</a:t>
            </a:r>
            <a:endParaRPr sz="2400">
              <a:latin typeface="Arial"/>
              <a:cs typeface="Arial"/>
            </a:endParaRPr>
          </a:p>
          <a:p>
            <a:pPr marL="12700" marR="810260">
              <a:lnSpc>
                <a:spcPct val="100000"/>
              </a:lnSpc>
              <a:spcBef>
                <a:spcPts val="600"/>
              </a:spcBef>
            </a:pPr>
            <a:r>
              <a:rPr sz="2400" spc="-5" dirty="0">
                <a:latin typeface="Arial"/>
                <a:cs typeface="Arial"/>
              </a:rPr>
              <a:t>Similarly, </a:t>
            </a:r>
            <a:r>
              <a:rPr sz="2400" dirty="0">
                <a:latin typeface="Arial"/>
                <a:cs typeface="Arial"/>
              </a:rPr>
              <a:t>a mouse </a:t>
            </a:r>
            <a:r>
              <a:rPr sz="2400" spc="-5" dirty="0">
                <a:latin typeface="Arial"/>
                <a:cs typeface="Arial"/>
              </a:rPr>
              <a:t>would soon suffocate </a:t>
            </a:r>
            <a:r>
              <a:rPr sz="2400" spc="-10" dirty="0">
                <a:latin typeface="Arial"/>
                <a:cs typeface="Arial"/>
              </a:rPr>
              <a:t>in </a:t>
            </a:r>
            <a:r>
              <a:rPr sz="2400" dirty="0">
                <a:latin typeface="Arial"/>
                <a:cs typeface="Arial"/>
              </a:rPr>
              <a:t>a </a:t>
            </a:r>
            <a:r>
              <a:rPr sz="2400" spc="-5" dirty="0">
                <a:latin typeface="Arial"/>
                <a:cs typeface="Arial"/>
              </a:rPr>
              <a:t>closed  space.</a:t>
            </a:r>
            <a:endParaRPr sz="2400">
              <a:latin typeface="Arial"/>
              <a:cs typeface="Arial"/>
            </a:endParaRPr>
          </a:p>
          <a:p>
            <a:pPr marL="12700" marR="646430">
              <a:lnSpc>
                <a:spcPct val="100000"/>
              </a:lnSpc>
              <a:spcBef>
                <a:spcPts val="600"/>
              </a:spcBef>
            </a:pPr>
            <a:r>
              <a:rPr sz="2400" spc="-5" dirty="0">
                <a:latin typeface="Arial"/>
                <a:cs typeface="Arial"/>
              </a:rPr>
              <a:t>He concluded that </a:t>
            </a:r>
            <a:r>
              <a:rPr sz="2400" dirty="0">
                <a:latin typeface="Arial"/>
                <a:cs typeface="Arial"/>
              </a:rPr>
              <a:t>a </a:t>
            </a:r>
            <a:r>
              <a:rPr sz="2400" spc="-5" dirty="0">
                <a:latin typeface="Arial"/>
                <a:cs typeface="Arial"/>
              </a:rPr>
              <a:t>burning candle or an </a:t>
            </a:r>
            <a:r>
              <a:rPr sz="2400" dirty="0">
                <a:latin typeface="Arial"/>
                <a:cs typeface="Arial"/>
              </a:rPr>
              <a:t>animal </a:t>
            </a:r>
            <a:r>
              <a:rPr sz="2400" spc="-5" dirty="0">
                <a:latin typeface="Arial"/>
                <a:cs typeface="Arial"/>
              </a:rPr>
              <a:t>that  breathe the air, both somehow, damage </a:t>
            </a:r>
            <a:r>
              <a:rPr sz="2400" dirty="0">
                <a:latin typeface="Arial"/>
                <a:cs typeface="Arial"/>
              </a:rPr>
              <a:t>the</a:t>
            </a:r>
            <a:r>
              <a:rPr sz="2400" spc="5" dirty="0">
                <a:latin typeface="Arial"/>
                <a:cs typeface="Arial"/>
              </a:rPr>
              <a:t> </a:t>
            </a:r>
            <a:r>
              <a:rPr sz="2400" spc="-5" dirty="0">
                <a:latin typeface="Arial"/>
                <a:cs typeface="Arial"/>
              </a:rPr>
              <a:t>air.</a:t>
            </a:r>
            <a:endParaRPr sz="2400">
              <a:latin typeface="Arial"/>
              <a:cs typeface="Arial"/>
            </a:endParaRPr>
          </a:p>
          <a:p>
            <a:pPr marL="12700" marR="300990">
              <a:lnSpc>
                <a:spcPct val="100000"/>
              </a:lnSpc>
              <a:spcBef>
                <a:spcPts val="600"/>
              </a:spcBef>
            </a:pPr>
            <a:r>
              <a:rPr sz="2400" spc="-5" dirty="0">
                <a:latin typeface="Arial"/>
                <a:cs typeface="Arial"/>
              </a:rPr>
              <a:t>But when he placed </a:t>
            </a:r>
            <a:r>
              <a:rPr sz="2400" dirty="0">
                <a:latin typeface="Arial"/>
                <a:cs typeface="Arial"/>
              </a:rPr>
              <a:t>a mint </a:t>
            </a:r>
            <a:r>
              <a:rPr sz="2400" spc="-10" dirty="0">
                <a:latin typeface="Arial"/>
                <a:cs typeface="Arial"/>
              </a:rPr>
              <a:t>plant </a:t>
            </a:r>
            <a:r>
              <a:rPr sz="2400" spc="-5" dirty="0">
                <a:latin typeface="Arial"/>
                <a:cs typeface="Arial"/>
              </a:rPr>
              <a:t>in the </a:t>
            </a:r>
            <a:r>
              <a:rPr sz="2400" spc="5" dirty="0">
                <a:latin typeface="Arial"/>
                <a:cs typeface="Arial"/>
              </a:rPr>
              <a:t>same </a:t>
            </a:r>
            <a:r>
              <a:rPr sz="2400" spc="-10" dirty="0">
                <a:latin typeface="Arial"/>
                <a:cs typeface="Arial"/>
              </a:rPr>
              <a:t>bell </a:t>
            </a:r>
            <a:r>
              <a:rPr sz="2400" dirty="0">
                <a:latin typeface="Arial"/>
                <a:cs typeface="Arial"/>
              </a:rPr>
              <a:t>jar, he  </a:t>
            </a:r>
            <a:r>
              <a:rPr sz="2400" spc="-5" dirty="0">
                <a:latin typeface="Arial"/>
                <a:cs typeface="Arial"/>
              </a:rPr>
              <a:t>found that </a:t>
            </a:r>
            <a:r>
              <a:rPr sz="2400" dirty="0">
                <a:latin typeface="Arial"/>
                <a:cs typeface="Arial"/>
              </a:rPr>
              <a:t>the mouse </a:t>
            </a:r>
            <a:r>
              <a:rPr sz="2400" spc="-5" dirty="0">
                <a:latin typeface="Arial"/>
                <a:cs typeface="Arial"/>
              </a:rPr>
              <a:t>stayed </a:t>
            </a:r>
            <a:r>
              <a:rPr sz="2400" spc="-10" dirty="0">
                <a:latin typeface="Arial"/>
                <a:cs typeface="Arial"/>
              </a:rPr>
              <a:t>alive and </a:t>
            </a:r>
            <a:r>
              <a:rPr sz="2400" dirty="0">
                <a:latin typeface="Arial"/>
                <a:cs typeface="Arial"/>
              </a:rPr>
              <a:t>the </a:t>
            </a:r>
            <a:r>
              <a:rPr sz="2400" spc="-5" dirty="0">
                <a:latin typeface="Arial"/>
                <a:cs typeface="Arial"/>
              </a:rPr>
              <a:t>candle  continued </a:t>
            </a:r>
            <a:r>
              <a:rPr sz="2400" spc="5" dirty="0">
                <a:latin typeface="Arial"/>
                <a:cs typeface="Arial"/>
              </a:rPr>
              <a:t>to</a:t>
            </a:r>
            <a:r>
              <a:rPr sz="2400" spc="-10" dirty="0">
                <a:latin typeface="Arial"/>
                <a:cs typeface="Arial"/>
              </a:rPr>
              <a:t> </a:t>
            </a:r>
            <a:r>
              <a:rPr sz="2400" spc="-5" dirty="0">
                <a:latin typeface="Arial"/>
                <a:cs typeface="Arial"/>
              </a:rPr>
              <a:t>burn.</a:t>
            </a:r>
            <a:endParaRPr sz="2400">
              <a:latin typeface="Arial"/>
              <a:cs typeface="Arial"/>
            </a:endParaRPr>
          </a:p>
          <a:p>
            <a:pPr marL="12700" marR="5080">
              <a:lnSpc>
                <a:spcPct val="100000"/>
              </a:lnSpc>
              <a:spcBef>
                <a:spcPts val="600"/>
              </a:spcBef>
            </a:pPr>
            <a:r>
              <a:rPr sz="2400" spc="-5" dirty="0">
                <a:latin typeface="Arial"/>
                <a:cs typeface="Arial"/>
              </a:rPr>
              <a:t>Priestley hypothesized as follows: Plants restore </a:t>
            </a:r>
            <a:r>
              <a:rPr sz="2400" dirty="0">
                <a:latin typeface="Arial"/>
                <a:cs typeface="Arial"/>
              </a:rPr>
              <a:t>to </a:t>
            </a:r>
            <a:r>
              <a:rPr sz="2400" spc="-5" dirty="0">
                <a:latin typeface="Arial"/>
                <a:cs typeface="Arial"/>
              </a:rPr>
              <a:t>the air  whatever breathing animals and </a:t>
            </a:r>
            <a:r>
              <a:rPr sz="2400" spc="-10" dirty="0">
                <a:latin typeface="Arial"/>
                <a:cs typeface="Arial"/>
              </a:rPr>
              <a:t>burning candles</a:t>
            </a:r>
            <a:r>
              <a:rPr sz="2400" spc="35" dirty="0">
                <a:latin typeface="Arial"/>
                <a:cs typeface="Arial"/>
              </a:rPr>
              <a:t> </a:t>
            </a:r>
            <a:r>
              <a:rPr sz="2400" spc="-5" dirty="0">
                <a:latin typeface="Arial"/>
                <a:cs typeface="Arial"/>
              </a:rPr>
              <a:t>remove.</a:t>
            </a:r>
            <a:endParaRPr sz="2400">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14021"/>
            <a:ext cx="8915400" cy="5632311"/>
          </a:xfrm>
          <a:prstGeom prst="rect">
            <a:avLst/>
          </a:prstGeom>
        </p:spPr>
        <p:txBody>
          <a:bodyPr wrap="square">
            <a:spAutoFit/>
          </a:bodyPr>
          <a:lstStyle/>
          <a:p>
            <a:pPr algn="just">
              <a:buFont typeface="Wingdings" pitchFamily="2" charset="2"/>
              <a:buChar char="Ø"/>
            </a:pPr>
            <a:r>
              <a:rPr lang="en-US" sz="2400" b="1" dirty="0" smtClean="0">
                <a:latin typeface="Arial" pitchFamily="34" charset="0"/>
                <a:cs typeface="Arial" pitchFamily="34" charset="0"/>
              </a:rPr>
              <a:t>1.CALVIN CYCLE; </a:t>
            </a:r>
            <a:r>
              <a:rPr lang="en-US" sz="2400" dirty="0" smtClean="0">
                <a:latin typeface="Arial" pitchFamily="34" charset="0"/>
                <a:cs typeface="Arial" pitchFamily="34" charset="0"/>
              </a:rPr>
              <a:t>The C3 pathway gets its name from the first molecule produced in the cycle (a 3-carbon molecule) called 3-phosphoglyceric acid. </a:t>
            </a:r>
          </a:p>
          <a:p>
            <a:pPr algn="just">
              <a:buFont typeface="Wingdings" pitchFamily="2" charset="2"/>
              <a:buChar char="Ø"/>
            </a:pPr>
            <a:r>
              <a:rPr lang="en-US" sz="2400" b="1" dirty="0" smtClean="0">
                <a:latin typeface="Arial" pitchFamily="34" charset="0"/>
                <a:cs typeface="Arial" pitchFamily="34" charset="0"/>
              </a:rPr>
              <a:t>2.HATCH AND SLACK PATHWAY: </a:t>
            </a:r>
            <a:r>
              <a:rPr lang="en-US" sz="2400" dirty="0" smtClean="0">
                <a:latin typeface="Arial" pitchFamily="34" charset="0"/>
                <a:cs typeface="Arial" pitchFamily="34" charset="0"/>
              </a:rPr>
              <a:t>The C4 process is also known as the Hatch-Slack pathway and is named for the 4-carbon intermediate molecules that is </a:t>
            </a:r>
            <a:r>
              <a:rPr lang="en-US" sz="2400" dirty="0" err="1" smtClean="0">
                <a:latin typeface="Arial" pitchFamily="34" charset="0"/>
                <a:cs typeface="Arial" pitchFamily="34" charset="0"/>
              </a:rPr>
              <a:t>oxaloacetic</a:t>
            </a:r>
            <a:r>
              <a:rPr lang="en-US" sz="2400" dirty="0" smtClean="0">
                <a:latin typeface="Arial" pitchFamily="34" charset="0"/>
                <a:cs typeface="Arial" pitchFamily="34" charset="0"/>
              </a:rPr>
              <a:t> acid(OAA).</a:t>
            </a:r>
          </a:p>
          <a:p>
            <a:pPr algn="just">
              <a:buFont typeface="Wingdings" pitchFamily="2" charset="2"/>
              <a:buChar char="Ø"/>
            </a:pPr>
            <a:r>
              <a:rPr lang="en-US" sz="2400" b="1" dirty="0" smtClean="0">
                <a:latin typeface="Arial" pitchFamily="34" charset="0"/>
                <a:cs typeface="Arial" pitchFamily="34" charset="0"/>
              </a:rPr>
              <a:t>3.PHOTORESPIRATION:</a:t>
            </a:r>
            <a:r>
              <a:rPr lang="en-US" sz="2400" dirty="0" smtClean="0">
                <a:latin typeface="Arial" pitchFamily="34" charset="0"/>
                <a:cs typeface="Arial" pitchFamily="34" charset="0"/>
              </a:rPr>
              <a:t>Photorespiration is also called as </a:t>
            </a:r>
            <a:r>
              <a:rPr lang="en-US" sz="2400" b="1" dirty="0" smtClean="0">
                <a:latin typeface="Arial" pitchFamily="34" charset="0"/>
                <a:cs typeface="Arial" pitchFamily="34" charset="0"/>
              </a:rPr>
              <a:t>C2 cycle</a:t>
            </a:r>
            <a:r>
              <a:rPr lang="en-US" sz="2400" dirty="0" smtClean="0">
                <a:latin typeface="Arial" pitchFamily="34" charset="0"/>
                <a:cs typeface="Arial" pitchFamily="34" charset="0"/>
              </a:rPr>
              <a:t> because of the formation of 2-carbon intermediates.</a:t>
            </a:r>
          </a:p>
          <a:p>
            <a:pPr algn="just">
              <a:buFont typeface="Wingdings" pitchFamily="2" charset="2"/>
              <a:buChar char="Ø"/>
            </a:pPr>
            <a:r>
              <a:rPr lang="en-US" sz="2400" b="1" dirty="0" smtClean="0">
                <a:latin typeface="Arial" pitchFamily="34" charset="0"/>
                <a:cs typeface="Arial" pitchFamily="34" charset="0"/>
              </a:rPr>
              <a:t>4.CAM: </a:t>
            </a:r>
            <a:r>
              <a:rPr lang="en-US" sz="2400" dirty="0" smtClean="0">
                <a:latin typeface="Arial" pitchFamily="34" charset="0"/>
                <a:cs typeface="Arial" pitchFamily="34" charset="0"/>
              </a:rPr>
              <a:t>Plants that use </a:t>
            </a:r>
            <a:r>
              <a:rPr lang="en-US" sz="2400" dirty="0" err="1" smtClean="0">
                <a:latin typeface="Arial" pitchFamily="34" charset="0"/>
                <a:cs typeface="Arial" pitchFamily="34" charset="0"/>
              </a:rPr>
              <a:t>crassulacean</a:t>
            </a:r>
            <a:r>
              <a:rPr lang="en-US" sz="2400" dirty="0" smtClean="0">
                <a:latin typeface="Arial" pitchFamily="34" charset="0"/>
                <a:cs typeface="Arial" pitchFamily="34" charset="0"/>
              </a:rPr>
              <a:t> acid metabolism, also known as CAM plants, are succulents that are efficient at storing water due to the dry and arid climates they live in.  CAM plants keep their stoma close during the day to prevent water loss. Instead, the stoma are opened at night to take in carbon dioxide from the atmosphere. </a:t>
            </a:r>
          </a:p>
          <a:p>
            <a:pPr algn="just">
              <a:buFont typeface="Wingdings" pitchFamily="2" charset="2"/>
              <a:buChar char="Ø"/>
            </a:pPr>
            <a:endParaRPr lang="en-US" sz="2400" dirty="0">
              <a:latin typeface="Arial" pitchFamily="34" charset="0"/>
              <a:cs typeface="Arial" pitchFamily="34" charset="0"/>
            </a:endParaRPr>
          </a:p>
        </p:txBody>
      </p:sp>
      <p:sp>
        <p:nvSpPr>
          <p:cNvPr id="3" name="Rectangle 2"/>
          <p:cNvSpPr/>
          <p:nvPr/>
        </p:nvSpPr>
        <p:spPr>
          <a:xfrm>
            <a:off x="457200" y="392668"/>
            <a:ext cx="8458200" cy="523220"/>
          </a:xfrm>
          <a:prstGeom prst="rect">
            <a:avLst/>
          </a:prstGeom>
        </p:spPr>
        <p:txBody>
          <a:bodyPr wrap="square">
            <a:spAutoFit/>
          </a:bodyPr>
          <a:lstStyle/>
          <a:p>
            <a:pPr algn="ctr"/>
            <a:r>
              <a:rPr lang="en-US" sz="2800" b="1" dirty="0" smtClean="0">
                <a:solidFill>
                  <a:srgbClr val="FF0000"/>
                </a:solidFill>
              </a:rPr>
              <a:t>REDUCTION OF CARBON DIOXIDE</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a:srcRect/>
          <a:stretch>
            <a:fillRect/>
          </a:stretch>
        </p:blipFill>
        <p:spPr bwMode="auto">
          <a:xfrm>
            <a:off x="5867400" y="2185988"/>
            <a:ext cx="3152775" cy="2486025"/>
          </a:xfrm>
          <a:prstGeom prst="rect">
            <a:avLst/>
          </a:prstGeom>
          <a:noFill/>
          <a:ln w="9525">
            <a:noFill/>
            <a:miter lim="800000"/>
            <a:headEnd/>
            <a:tailEnd/>
          </a:ln>
          <a:effectLst/>
        </p:spPr>
      </p:pic>
      <p:pic>
        <p:nvPicPr>
          <p:cNvPr id="30722" name="Picture 2"/>
          <p:cNvPicPr>
            <a:picLocks noChangeAspect="1" noChangeArrowheads="1"/>
          </p:cNvPicPr>
          <p:nvPr/>
        </p:nvPicPr>
        <p:blipFill>
          <a:blip r:embed="rId3"/>
          <a:srcRect/>
          <a:stretch>
            <a:fillRect/>
          </a:stretch>
        </p:blipFill>
        <p:spPr bwMode="auto">
          <a:xfrm>
            <a:off x="457200" y="2138363"/>
            <a:ext cx="2590800" cy="2581275"/>
          </a:xfrm>
          <a:prstGeom prst="rect">
            <a:avLst/>
          </a:prstGeom>
          <a:noFill/>
          <a:ln w="9525">
            <a:noFill/>
            <a:miter lim="800000"/>
            <a:headEnd/>
            <a:tailEnd/>
          </a:ln>
          <a:effectLst/>
        </p:spPr>
      </p:pic>
      <p:pic>
        <p:nvPicPr>
          <p:cNvPr id="30723" name="Picture 3"/>
          <p:cNvPicPr>
            <a:picLocks noChangeAspect="1" noChangeArrowheads="1"/>
          </p:cNvPicPr>
          <p:nvPr/>
        </p:nvPicPr>
        <p:blipFill>
          <a:blip r:embed="rId4"/>
          <a:srcRect/>
          <a:stretch>
            <a:fillRect/>
          </a:stretch>
        </p:blipFill>
        <p:spPr bwMode="auto">
          <a:xfrm>
            <a:off x="3276600" y="2209800"/>
            <a:ext cx="2409825"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8929" y="146685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3" name="object 3"/>
          <p:cNvSpPr txBox="1"/>
          <p:nvPr/>
        </p:nvSpPr>
        <p:spPr>
          <a:xfrm>
            <a:off x="328929" y="264032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4" name="object 4"/>
          <p:cNvSpPr txBox="1"/>
          <p:nvPr/>
        </p:nvSpPr>
        <p:spPr>
          <a:xfrm>
            <a:off x="646430" y="1300479"/>
            <a:ext cx="7979409" cy="2921000"/>
          </a:xfrm>
          <a:prstGeom prst="rect">
            <a:avLst/>
          </a:prstGeom>
        </p:spPr>
        <p:txBody>
          <a:bodyPr vert="horz" wrap="square" lIns="0" tIns="12700" rIns="0" bIns="0" rtlCol="0">
            <a:spAutoFit/>
          </a:bodyPr>
          <a:lstStyle/>
          <a:p>
            <a:pPr marL="38100" marR="619125" algn="just">
              <a:lnSpc>
                <a:spcPct val="150000"/>
              </a:lnSpc>
              <a:spcBef>
                <a:spcPts val="100"/>
              </a:spcBef>
            </a:pPr>
            <a:r>
              <a:rPr sz="2400" spc="-5" dirty="0">
                <a:latin typeface="Arial"/>
                <a:cs typeface="Arial"/>
              </a:rPr>
              <a:t>He </a:t>
            </a:r>
            <a:r>
              <a:rPr sz="2400" spc="-10" dirty="0">
                <a:latin typeface="Arial"/>
                <a:cs typeface="Arial"/>
              </a:rPr>
              <a:t>explained </a:t>
            </a:r>
            <a:r>
              <a:rPr sz="2400" spc="-5" dirty="0">
                <a:latin typeface="Arial"/>
                <a:cs typeface="Arial"/>
              </a:rPr>
              <a:t>complete biosynthetic pathway </a:t>
            </a:r>
            <a:r>
              <a:rPr sz="2400" dirty="0">
                <a:latin typeface="Arial"/>
                <a:cs typeface="Arial"/>
              </a:rPr>
              <a:t>&amp; named  </a:t>
            </a:r>
            <a:r>
              <a:rPr sz="2400" spc="-5" dirty="0">
                <a:latin typeface="Arial"/>
                <a:cs typeface="Arial"/>
              </a:rPr>
              <a:t>that as </a:t>
            </a:r>
            <a:r>
              <a:rPr sz="2400" b="1" spc="-5" dirty="0">
                <a:latin typeface="Arial"/>
                <a:cs typeface="Arial"/>
              </a:rPr>
              <a:t>Calvin</a:t>
            </a:r>
            <a:r>
              <a:rPr sz="2400" b="1" spc="20" dirty="0">
                <a:latin typeface="Arial"/>
                <a:cs typeface="Arial"/>
              </a:rPr>
              <a:t> </a:t>
            </a:r>
            <a:r>
              <a:rPr sz="2400" b="1" spc="-10" dirty="0">
                <a:latin typeface="Arial"/>
                <a:cs typeface="Arial"/>
              </a:rPr>
              <a:t>cycle</a:t>
            </a:r>
            <a:endParaRPr sz="2400">
              <a:latin typeface="Arial"/>
              <a:cs typeface="Arial"/>
            </a:endParaRPr>
          </a:p>
          <a:p>
            <a:pPr marL="38100" marR="30480" algn="just">
              <a:lnSpc>
                <a:spcPct val="160400"/>
              </a:lnSpc>
              <a:spcBef>
                <a:spcPts val="300"/>
              </a:spcBef>
            </a:pPr>
            <a:r>
              <a:rPr sz="2400" spc="-5" dirty="0">
                <a:latin typeface="Arial"/>
                <a:cs typeface="Arial"/>
              </a:rPr>
              <a:t>Further work of scientists led </a:t>
            </a:r>
            <a:r>
              <a:rPr sz="2400" dirty="0">
                <a:latin typeface="Arial"/>
                <a:cs typeface="Arial"/>
              </a:rPr>
              <a:t>to the </a:t>
            </a:r>
            <a:r>
              <a:rPr sz="2400" spc="-5" dirty="0">
                <a:latin typeface="Arial"/>
                <a:cs typeface="Arial"/>
              </a:rPr>
              <a:t>discovery of </a:t>
            </a:r>
            <a:r>
              <a:rPr sz="2400" spc="-10" dirty="0">
                <a:latin typeface="Arial"/>
                <a:cs typeface="Arial"/>
              </a:rPr>
              <a:t>another  </a:t>
            </a:r>
            <a:r>
              <a:rPr sz="2400" spc="-5" dirty="0">
                <a:latin typeface="Arial"/>
                <a:cs typeface="Arial"/>
              </a:rPr>
              <a:t>set of plants in which the </a:t>
            </a:r>
            <a:r>
              <a:rPr sz="2400" dirty="0">
                <a:latin typeface="Arial"/>
                <a:cs typeface="Arial"/>
              </a:rPr>
              <a:t>first </a:t>
            </a:r>
            <a:r>
              <a:rPr sz="2400" spc="-5" dirty="0">
                <a:latin typeface="Arial"/>
                <a:cs typeface="Arial"/>
              </a:rPr>
              <a:t>stable product of </a:t>
            </a:r>
            <a:r>
              <a:rPr sz="2400" spc="-90" dirty="0">
                <a:latin typeface="Arial"/>
                <a:cs typeface="Arial"/>
              </a:rPr>
              <a:t>CO</a:t>
            </a:r>
            <a:r>
              <a:rPr sz="2100" spc="-135" baseline="-23809" dirty="0">
                <a:latin typeface="Arial"/>
                <a:cs typeface="Arial"/>
              </a:rPr>
              <a:t>2 </a:t>
            </a:r>
            <a:r>
              <a:rPr sz="2400" spc="-5" dirty="0">
                <a:latin typeface="Arial"/>
                <a:cs typeface="Arial"/>
              </a:rPr>
              <a:t>fixation  was </a:t>
            </a:r>
            <a:r>
              <a:rPr sz="2400" dirty="0">
                <a:latin typeface="Arial"/>
                <a:cs typeface="Arial"/>
              </a:rPr>
              <a:t>4 </a:t>
            </a:r>
            <a:r>
              <a:rPr sz="2400" spc="-5" dirty="0">
                <a:latin typeface="Arial"/>
                <a:cs typeface="Arial"/>
              </a:rPr>
              <a:t>carbon acid- </a:t>
            </a:r>
            <a:r>
              <a:rPr sz="2400" b="1" spc="-5" dirty="0">
                <a:latin typeface="Arial"/>
                <a:cs typeface="Arial"/>
              </a:rPr>
              <a:t>oxaloacetic acid </a:t>
            </a:r>
            <a:r>
              <a:rPr sz="2400" spc="-5" dirty="0">
                <a:latin typeface="Arial"/>
                <a:cs typeface="Arial"/>
              </a:rPr>
              <a:t>or</a:t>
            </a:r>
            <a:r>
              <a:rPr sz="2400" spc="55" dirty="0">
                <a:latin typeface="Arial"/>
                <a:cs typeface="Arial"/>
              </a:rPr>
              <a:t> </a:t>
            </a:r>
            <a:r>
              <a:rPr sz="2400" spc="-5" dirty="0">
                <a:latin typeface="Arial"/>
                <a:cs typeface="Arial"/>
              </a:rPr>
              <a:t>OAA.</a:t>
            </a:r>
            <a:endParaRPr sz="2400">
              <a:latin typeface="Arial"/>
              <a:cs typeface="Arial"/>
            </a:endParaRPr>
          </a:p>
        </p:txBody>
      </p:sp>
      <p:sp>
        <p:nvSpPr>
          <p:cNvPr id="5" name="object 5"/>
          <p:cNvSpPr txBox="1"/>
          <p:nvPr/>
        </p:nvSpPr>
        <p:spPr>
          <a:xfrm>
            <a:off x="328929" y="448817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6" name="object 6"/>
          <p:cNvSpPr txBox="1"/>
          <p:nvPr/>
        </p:nvSpPr>
        <p:spPr>
          <a:xfrm>
            <a:off x="646430" y="4479290"/>
            <a:ext cx="7829550" cy="1557478"/>
          </a:xfrm>
          <a:prstGeom prst="rect">
            <a:avLst/>
          </a:prstGeom>
        </p:spPr>
        <p:txBody>
          <a:bodyPr vert="horz" wrap="square" lIns="0" tIns="12700" rIns="0" bIns="0" rtlCol="0">
            <a:spAutoFit/>
          </a:bodyPr>
          <a:lstStyle/>
          <a:p>
            <a:pPr marL="38100" algn="just">
              <a:lnSpc>
                <a:spcPct val="100000"/>
              </a:lnSpc>
              <a:spcBef>
                <a:spcPts val="100"/>
              </a:spcBef>
            </a:pPr>
            <a:r>
              <a:rPr sz="2400" spc="-10" dirty="0">
                <a:latin typeface="Arial"/>
                <a:cs typeface="Arial"/>
              </a:rPr>
              <a:t>Accordingly </a:t>
            </a:r>
            <a:r>
              <a:rPr sz="2400" spc="-5" dirty="0">
                <a:latin typeface="Arial"/>
                <a:cs typeface="Arial"/>
              </a:rPr>
              <a:t>those </a:t>
            </a:r>
            <a:r>
              <a:rPr sz="2400" spc="-10" dirty="0">
                <a:latin typeface="Arial"/>
                <a:cs typeface="Arial"/>
              </a:rPr>
              <a:t>plants </a:t>
            </a:r>
            <a:r>
              <a:rPr sz="2400" spc="-5" dirty="0">
                <a:latin typeface="Arial"/>
                <a:cs typeface="Arial"/>
              </a:rPr>
              <a:t>in which </a:t>
            </a:r>
            <a:r>
              <a:rPr sz="2400" dirty="0">
                <a:latin typeface="Arial"/>
                <a:cs typeface="Arial"/>
              </a:rPr>
              <a:t>the </a:t>
            </a:r>
            <a:r>
              <a:rPr sz="2400" spc="-5" dirty="0">
                <a:latin typeface="Arial"/>
                <a:cs typeface="Arial"/>
              </a:rPr>
              <a:t>first product </a:t>
            </a:r>
            <a:r>
              <a:rPr sz="2400" dirty="0">
                <a:latin typeface="Arial"/>
                <a:cs typeface="Arial"/>
              </a:rPr>
              <a:t>of</a:t>
            </a:r>
            <a:r>
              <a:rPr sz="2400" spc="60" dirty="0">
                <a:latin typeface="Arial"/>
                <a:cs typeface="Arial"/>
              </a:rPr>
              <a:t> </a:t>
            </a:r>
            <a:r>
              <a:rPr sz="2400" spc="-85" dirty="0">
                <a:latin typeface="Arial"/>
                <a:cs typeface="Arial"/>
              </a:rPr>
              <a:t>CO</a:t>
            </a:r>
            <a:r>
              <a:rPr sz="2100" spc="-127" baseline="-23809" dirty="0">
                <a:latin typeface="Arial"/>
                <a:cs typeface="Arial"/>
              </a:rPr>
              <a:t>2</a:t>
            </a:r>
            <a:endParaRPr sz="2100" baseline="-23809">
              <a:latin typeface="Arial"/>
              <a:cs typeface="Arial"/>
            </a:endParaRPr>
          </a:p>
          <a:p>
            <a:pPr marL="38100" marR="30480" algn="just">
              <a:lnSpc>
                <a:spcPct val="170800"/>
              </a:lnSpc>
            </a:pPr>
            <a:r>
              <a:rPr sz="2400" spc="-5" dirty="0">
                <a:latin typeface="Arial"/>
                <a:cs typeface="Arial"/>
              </a:rPr>
              <a:t>fixation is </a:t>
            </a:r>
            <a:r>
              <a:rPr sz="2400" dirty="0">
                <a:latin typeface="Arial"/>
                <a:cs typeface="Arial"/>
              </a:rPr>
              <a:t>a </a:t>
            </a:r>
            <a:r>
              <a:rPr sz="2400" spc="-160" dirty="0">
                <a:latin typeface="Arial"/>
                <a:cs typeface="Arial"/>
              </a:rPr>
              <a:t>C</a:t>
            </a:r>
            <a:r>
              <a:rPr sz="2100" spc="-240" baseline="-23809" dirty="0">
                <a:latin typeface="Arial"/>
                <a:cs typeface="Arial"/>
              </a:rPr>
              <a:t>3 </a:t>
            </a:r>
            <a:r>
              <a:rPr sz="2400" spc="-5" dirty="0">
                <a:latin typeface="Arial"/>
                <a:cs typeface="Arial"/>
              </a:rPr>
              <a:t>acid (PGA)- </a:t>
            </a:r>
            <a:r>
              <a:rPr sz="2400" b="1" spc="-170" dirty="0">
                <a:latin typeface="Arial"/>
                <a:cs typeface="Arial"/>
              </a:rPr>
              <a:t>C</a:t>
            </a:r>
            <a:r>
              <a:rPr sz="2100" b="1" spc="-254" baseline="-23809" dirty="0">
                <a:latin typeface="Arial"/>
                <a:cs typeface="Arial"/>
              </a:rPr>
              <a:t>3 </a:t>
            </a:r>
            <a:r>
              <a:rPr sz="2400" b="1" spc="-5" dirty="0">
                <a:latin typeface="Arial"/>
                <a:cs typeface="Arial"/>
              </a:rPr>
              <a:t>pathway, </a:t>
            </a:r>
            <a:r>
              <a:rPr sz="2400" spc="-10" dirty="0">
                <a:latin typeface="Arial"/>
                <a:cs typeface="Arial"/>
              </a:rPr>
              <a:t>and </a:t>
            </a:r>
            <a:r>
              <a:rPr sz="2400" spc="-5" dirty="0">
                <a:latin typeface="Arial"/>
                <a:cs typeface="Arial"/>
              </a:rPr>
              <a:t>those in  which </a:t>
            </a:r>
            <a:r>
              <a:rPr sz="2400" dirty="0">
                <a:latin typeface="Arial"/>
                <a:cs typeface="Arial"/>
              </a:rPr>
              <a:t>the first </a:t>
            </a:r>
            <a:r>
              <a:rPr sz="2400" spc="-5" dirty="0">
                <a:latin typeface="Arial"/>
                <a:cs typeface="Arial"/>
              </a:rPr>
              <a:t>product was </a:t>
            </a:r>
            <a:r>
              <a:rPr sz="2400" dirty="0">
                <a:latin typeface="Arial"/>
                <a:cs typeface="Arial"/>
              </a:rPr>
              <a:t>a </a:t>
            </a:r>
            <a:r>
              <a:rPr sz="2400" spc="-5" dirty="0">
                <a:latin typeface="Arial"/>
                <a:cs typeface="Arial"/>
              </a:rPr>
              <a:t>C4 acid (OAA)- </a:t>
            </a:r>
            <a:r>
              <a:rPr sz="2400" b="1" spc="-170" dirty="0">
                <a:latin typeface="Arial"/>
                <a:cs typeface="Arial"/>
              </a:rPr>
              <a:t>C</a:t>
            </a:r>
            <a:r>
              <a:rPr sz="2100" b="1" spc="-254" baseline="-23809" dirty="0">
                <a:latin typeface="Arial"/>
                <a:cs typeface="Arial"/>
              </a:rPr>
              <a:t>4</a:t>
            </a:r>
            <a:r>
              <a:rPr sz="2100" b="1" spc="-179" baseline="-23809" dirty="0">
                <a:latin typeface="Arial"/>
                <a:cs typeface="Arial"/>
              </a:rPr>
              <a:t> </a:t>
            </a:r>
            <a:r>
              <a:rPr sz="2400" b="1" spc="-5" dirty="0">
                <a:latin typeface="Arial"/>
                <a:cs typeface="Arial"/>
              </a:rPr>
              <a:t>pathway</a:t>
            </a:r>
            <a:r>
              <a:rPr sz="2400" spc="-5" dirty="0">
                <a:latin typeface="Arial"/>
                <a:cs typeface="Arial"/>
              </a:rPr>
              <a:t>.</a:t>
            </a:r>
            <a:endParaRPr sz="2400">
              <a:latin typeface="Arial"/>
              <a:cs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75920"/>
            <a:ext cx="8150860" cy="566822"/>
          </a:xfrm>
          <a:prstGeom prst="rect">
            <a:avLst/>
          </a:prstGeom>
        </p:spPr>
        <p:txBody>
          <a:bodyPr vert="horz" wrap="square" lIns="0" tIns="12700" rIns="0" bIns="0" rtlCol="0">
            <a:spAutoFit/>
          </a:bodyPr>
          <a:lstStyle/>
          <a:p>
            <a:pPr marL="12700" algn="ctr">
              <a:lnSpc>
                <a:spcPct val="100000"/>
              </a:lnSpc>
              <a:spcBef>
                <a:spcPts val="100"/>
              </a:spcBef>
            </a:pPr>
            <a:r>
              <a:rPr lang="en-US" sz="3600" b="0" spc="-5" dirty="0" smtClean="0">
                <a:solidFill>
                  <a:srgbClr val="000000"/>
                </a:solidFill>
                <a:latin typeface="Arial"/>
                <a:cs typeface="Arial"/>
              </a:rPr>
              <a:t>Dark Reaction of </a:t>
            </a:r>
            <a:r>
              <a:rPr sz="3600" b="0" spc="-5" smtClean="0">
                <a:solidFill>
                  <a:srgbClr val="000000"/>
                </a:solidFill>
                <a:latin typeface="Arial"/>
                <a:cs typeface="Arial"/>
              </a:rPr>
              <a:t>Photosynthesis</a:t>
            </a:r>
            <a:endParaRPr sz="3600">
              <a:latin typeface="Arial"/>
              <a:cs typeface="Arial"/>
            </a:endParaRPr>
          </a:p>
        </p:txBody>
      </p:sp>
      <p:sp>
        <p:nvSpPr>
          <p:cNvPr id="3" name="object 3"/>
          <p:cNvSpPr txBox="1"/>
          <p:nvPr/>
        </p:nvSpPr>
        <p:spPr>
          <a:xfrm>
            <a:off x="485140" y="1341119"/>
            <a:ext cx="8430260" cy="4917500"/>
          </a:xfrm>
          <a:prstGeom prst="rect">
            <a:avLst/>
          </a:prstGeom>
        </p:spPr>
        <p:txBody>
          <a:bodyPr vert="horz" wrap="square" lIns="0" tIns="12065" rIns="0" bIns="0" rtlCol="0">
            <a:spAutoFit/>
          </a:bodyPr>
          <a:lstStyle/>
          <a:p>
            <a:pPr marL="406400" marR="880110" indent="-342900">
              <a:lnSpc>
                <a:spcPct val="111500"/>
              </a:lnSpc>
              <a:spcBef>
                <a:spcPts val="95"/>
              </a:spcBef>
              <a:buChar char="•"/>
              <a:tabLst>
                <a:tab pos="405765" algn="l"/>
                <a:tab pos="406400" algn="l"/>
              </a:tabLst>
            </a:pPr>
            <a:r>
              <a:rPr sz="3600" baseline="1157" dirty="0">
                <a:latin typeface="Arial"/>
                <a:cs typeface="Arial"/>
              </a:rPr>
              <a:t>The </a:t>
            </a:r>
            <a:r>
              <a:rPr sz="3600" spc="-7" baseline="1157" dirty="0">
                <a:latin typeface="Arial"/>
                <a:cs typeface="Arial"/>
              </a:rPr>
              <a:t>process of photosynthesis start when </a:t>
            </a:r>
            <a:r>
              <a:rPr sz="3600" spc="-150" baseline="1157" dirty="0">
                <a:latin typeface="Arial"/>
                <a:cs typeface="Arial"/>
              </a:rPr>
              <a:t>CO</a:t>
            </a:r>
            <a:r>
              <a:rPr sz="2100" spc="-150" baseline="-21825" dirty="0">
                <a:latin typeface="Arial"/>
                <a:cs typeface="Arial"/>
              </a:rPr>
              <a:t>2 </a:t>
            </a:r>
            <a:r>
              <a:rPr sz="3600" spc="-7" baseline="1157" dirty="0">
                <a:latin typeface="Arial"/>
                <a:cs typeface="Arial"/>
              </a:rPr>
              <a:t>is </a:t>
            </a:r>
            <a:r>
              <a:rPr sz="2400" spc="-5" dirty="0">
                <a:latin typeface="Arial"/>
                <a:cs typeface="Arial"/>
              </a:rPr>
              <a:t> accepted by </a:t>
            </a:r>
            <a:r>
              <a:rPr sz="2400" dirty="0">
                <a:latin typeface="Arial"/>
                <a:cs typeface="Arial"/>
              </a:rPr>
              <a:t>primary</a:t>
            </a:r>
            <a:r>
              <a:rPr sz="2400" spc="5" dirty="0">
                <a:latin typeface="Arial"/>
                <a:cs typeface="Arial"/>
              </a:rPr>
              <a:t> </a:t>
            </a:r>
            <a:r>
              <a:rPr sz="2400" spc="-5" dirty="0">
                <a:latin typeface="Arial"/>
                <a:cs typeface="Arial"/>
              </a:rPr>
              <a:t>acceptor</a:t>
            </a:r>
            <a:endParaRPr sz="2400">
              <a:latin typeface="Arial"/>
              <a:cs typeface="Arial"/>
            </a:endParaRPr>
          </a:p>
          <a:p>
            <a:pPr marL="406400" marR="565785" indent="-342900" algn="just">
              <a:lnSpc>
                <a:spcPct val="100000"/>
              </a:lnSpc>
              <a:spcBef>
                <a:spcPts val="590"/>
              </a:spcBef>
              <a:buChar char="•"/>
              <a:tabLst>
                <a:tab pos="405765" algn="l"/>
                <a:tab pos="406400" algn="l"/>
              </a:tabLst>
            </a:pPr>
            <a:r>
              <a:rPr sz="2400" dirty="0">
                <a:latin typeface="Arial"/>
                <a:cs typeface="Arial"/>
              </a:rPr>
              <a:t>The primary </a:t>
            </a:r>
            <a:r>
              <a:rPr sz="2400" spc="-5" dirty="0">
                <a:latin typeface="Arial"/>
                <a:cs typeface="Arial"/>
              </a:rPr>
              <a:t>acceptor molecule is 5- carbon ketose  sugar- </a:t>
            </a:r>
            <a:r>
              <a:rPr sz="2400" b="1" spc="-5" dirty="0">
                <a:latin typeface="Arial"/>
                <a:cs typeface="Arial"/>
              </a:rPr>
              <a:t>Ribulose biphosphate </a:t>
            </a:r>
            <a:r>
              <a:rPr sz="2400" b="1" spc="-5">
                <a:latin typeface="Arial"/>
                <a:cs typeface="Arial"/>
              </a:rPr>
              <a:t>(</a:t>
            </a:r>
            <a:r>
              <a:rPr sz="2400" b="1" spc="-5" smtClean="0">
                <a:latin typeface="Arial"/>
                <a:cs typeface="Arial"/>
              </a:rPr>
              <a:t>RuBP)</a:t>
            </a:r>
            <a:endParaRPr lang="en-US" sz="2400" b="1" spc="-5" dirty="0" smtClean="0">
              <a:latin typeface="Arial"/>
              <a:cs typeface="Arial"/>
            </a:endParaRPr>
          </a:p>
          <a:p>
            <a:pPr marL="406400" marR="565785" indent="-342900" algn="just">
              <a:lnSpc>
                <a:spcPct val="100000"/>
              </a:lnSpc>
              <a:spcBef>
                <a:spcPts val="590"/>
              </a:spcBef>
              <a:buChar char="•"/>
              <a:tabLst>
                <a:tab pos="405765" algn="l"/>
                <a:tab pos="406400" algn="l"/>
              </a:tabLst>
            </a:pPr>
            <a:r>
              <a:rPr lang="en-US" sz="2400" dirty="0" smtClean="0"/>
              <a:t>The cycle was discovered in 1950 by </a:t>
            </a:r>
            <a:r>
              <a:rPr lang="en-US" sz="2400" b="1" dirty="0" smtClean="0"/>
              <a:t>Melvin Calvin</a:t>
            </a:r>
            <a:r>
              <a:rPr lang="en-US" sz="2400" dirty="0" smtClean="0"/>
              <a:t>, </a:t>
            </a:r>
            <a:r>
              <a:rPr lang="en-US" sz="2400" b="1" dirty="0" smtClean="0"/>
              <a:t>James </a:t>
            </a:r>
            <a:r>
              <a:rPr lang="en-US" sz="2400" b="1" dirty="0" err="1" smtClean="0"/>
              <a:t>Bassham</a:t>
            </a:r>
            <a:r>
              <a:rPr lang="en-US" sz="2400" dirty="0" smtClean="0"/>
              <a:t>, and </a:t>
            </a:r>
            <a:r>
              <a:rPr lang="en-US" sz="2400" b="1" dirty="0" smtClean="0"/>
              <a:t>Andrew Benson</a:t>
            </a:r>
            <a:r>
              <a:rPr lang="en-US" sz="2400" dirty="0" smtClean="0"/>
              <a:t> at the University of California, Berkeley by using the radioactive isotope carbon-14. Photosynthesis occurs in two stages in a cell.</a:t>
            </a:r>
          </a:p>
          <a:p>
            <a:pPr marL="406400" indent="-342900">
              <a:lnSpc>
                <a:spcPct val="100000"/>
              </a:lnSpc>
              <a:buChar char="•"/>
              <a:tabLst>
                <a:tab pos="405765" algn="l"/>
                <a:tab pos="406400" algn="l"/>
              </a:tabLst>
            </a:pPr>
            <a:r>
              <a:rPr sz="2400" smtClean="0">
                <a:latin typeface="Arial"/>
                <a:cs typeface="Arial"/>
              </a:rPr>
              <a:t>The </a:t>
            </a:r>
            <a:r>
              <a:rPr sz="2400" spc="-10" dirty="0">
                <a:latin typeface="Arial"/>
                <a:cs typeface="Arial"/>
              </a:rPr>
              <a:t>next </a:t>
            </a:r>
            <a:r>
              <a:rPr sz="2400" spc="-5" dirty="0">
                <a:latin typeface="Arial"/>
                <a:cs typeface="Arial"/>
              </a:rPr>
              <a:t>step is </a:t>
            </a:r>
            <a:r>
              <a:rPr sz="2400" spc="-10" dirty="0">
                <a:latin typeface="Arial"/>
                <a:cs typeface="Arial"/>
              </a:rPr>
              <a:t>Calvin </a:t>
            </a:r>
            <a:r>
              <a:rPr sz="2400" spc="-5" dirty="0">
                <a:latin typeface="Arial"/>
                <a:cs typeface="Arial"/>
              </a:rPr>
              <a:t>cycle, which </a:t>
            </a:r>
            <a:r>
              <a:rPr sz="2400" spc="-10" dirty="0">
                <a:latin typeface="Arial"/>
                <a:cs typeface="Arial"/>
              </a:rPr>
              <a:t>have </a:t>
            </a:r>
            <a:r>
              <a:rPr sz="2400" spc="-5" dirty="0">
                <a:latin typeface="Arial"/>
                <a:cs typeface="Arial"/>
              </a:rPr>
              <a:t>three</a:t>
            </a:r>
            <a:r>
              <a:rPr sz="2400" spc="55" dirty="0">
                <a:latin typeface="Arial"/>
                <a:cs typeface="Arial"/>
              </a:rPr>
              <a:t> </a:t>
            </a:r>
            <a:r>
              <a:rPr sz="2400" spc="-5" dirty="0">
                <a:latin typeface="Arial"/>
                <a:cs typeface="Arial"/>
              </a:rPr>
              <a:t>stages:</a:t>
            </a:r>
            <a:endParaRPr sz="2400">
              <a:latin typeface="Arial"/>
              <a:cs typeface="Arial"/>
            </a:endParaRPr>
          </a:p>
          <a:p>
            <a:pPr marL="406400" indent="-342900">
              <a:lnSpc>
                <a:spcPct val="100000"/>
              </a:lnSpc>
              <a:spcBef>
                <a:spcPts val="600"/>
              </a:spcBef>
              <a:buAutoNum type="arabicPeriod"/>
              <a:tabLst>
                <a:tab pos="406400" algn="l"/>
              </a:tabLst>
            </a:pPr>
            <a:r>
              <a:rPr sz="2400" spc="-5" dirty="0">
                <a:latin typeface="Arial"/>
                <a:cs typeface="Arial"/>
              </a:rPr>
              <a:t>Carboxylation</a:t>
            </a:r>
            <a:endParaRPr sz="2400">
              <a:latin typeface="Arial"/>
              <a:cs typeface="Arial"/>
            </a:endParaRPr>
          </a:p>
          <a:p>
            <a:pPr marL="406400" indent="-342900">
              <a:lnSpc>
                <a:spcPct val="100000"/>
              </a:lnSpc>
              <a:spcBef>
                <a:spcPts val="600"/>
              </a:spcBef>
              <a:buAutoNum type="arabicPeriod"/>
              <a:tabLst>
                <a:tab pos="406400" algn="l"/>
              </a:tabLst>
            </a:pPr>
            <a:r>
              <a:rPr sz="2400" spc="-10" dirty="0">
                <a:latin typeface="Arial"/>
                <a:cs typeface="Arial"/>
              </a:rPr>
              <a:t>Reduction</a:t>
            </a:r>
            <a:endParaRPr sz="2400">
              <a:latin typeface="Arial"/>
              <a:cs typeface="Arial"/>
            </a:endParaRPr>
          </a:p>
          <a:p>
            <a:pPr marL="406400" indent="-342900">
              <a:lnSpc>
                <a:spcPct val="100000"/>
              </a:lnSpc>
              <a:spcBef>
                <a:spcPts val="600"/>
              </a:spcBef>
              <a:buAutoNum type="arabicPeriod"/>
              <a:tabLst>
                <a:tab pos="406400" algn="l"/>
              </a:tabLst>
            </a:pPr>
            <a:r>
              <a:rPr sz="2400" spc="-10" dirty="0">
                <a:latin typeface="Arial"/>
                <a:cs typeface="Arial"/>
              </a:rPr>
              <a:t>Regeneration</a:t>
            </a:r>
            <a:endParaRPr sz="2400">
              <a:latin typeface="Arial"/>
              <a:cs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0829" y="1224279"/>
            <a:ext cx="8236584" cy="5097780"/>
          </a:xfrm>
          <a:prstGeom prst="rect">
            <a:avLst/>
          </a:prstGeom>
        </p:spPr>
        <p:txBody>
          <a:bodyPr vert="horz" wrap="square" lIns="0" tIns="88900" rIns="0" bIns="0" rtlCol="0">
            <a:spAutoFit/>
          </a:bodyPr>
          <a:lstStyle/>
          <a:p>
            <a:pPr marL="50800" algn="just">
              <a:lnSpc>
                <a:spcPct val="100000"/>
              </a:lnSpc>
              <a:spcBef>
                <a:spcPts val="700"/>
              </a:spcBef>
            </a:pPr>
            <a:r>
              <a:rPr sz="2400" b="1" spc="-10" dirty="0">
                <a:latin typeface="Arial"/>
                <a:cs typeface="Arial"/>
              </a:rPr>
              <a:t>THE </a:t>
            </a:r>
            <a:r>
              <a:rPr sz="2400" b="1" spc="-5" dirty="0">
                <a:latin typeface="Arial"/>
                <a:cs typeface="Arial"/>
              </a:rPr>
              <a:t>CALVIN </a:t>
            </a:r>
            <a:r>
              <a:rPr sz="2400" b="1" spc="-10" dirty="0">
                <a:latin typeface="Arial"/>
                <a:cs typeface="Arial"/>
              </a:rPr>
              <a:t>CYCLE:</a:t>
            </a:r>
            <a:endParaRPr sz="2400">
              <a:latin typeface="Arial"/>
              <a:cs typeface="Arial"/>
            </a:endParaRPr>
          </a:p>
          <a:p>
            <a:pPr marL="158115" indent="-107950" algn="just">
              <a:lnSpc>
                <a:spcPct val="100000"/>
              </a:lnSpc>
              <a:spcBef>
                <a:spcPts val="600"/>
              </a:spcBef>
              <a:buSzPct val="95833"/>
              <a:buChar char="•"/>
              <a:tabLst>
                <a:tab pos="158750" algn="l"/>
              </a:tabLst>
            </a:pPr>
            <a:r>
              <a:rPr sz="2400" spc="-5" dirty="0">
                <a:latin typeface="Arial"/>
                <a:cs typeface="Arial"/>
              </a:rPr>
              <a:t>Melvin </a:t>
            </a:r>
            <a:r>
              <a:rPr sz="2400" spc="-10" dirty="0">
                <a:latin typeface="Arial"/>
                <a:cs typeface="Arial"/>
              </a:rPr>
              <a:t>Calvin and </a:t>
            </a:r>
            <a:r>
              <a:rPr sz="2400" spc="-5" dirty="0">
                <a:latin typeface="Arial"/>
                <a:cs typeface="Arial"/>
              </a:rPr>
              <a:t>his co-workers proposed </a:t>
            </a:r>
            <a:r>
              <a:rPr sz="2400" spc="-10" dirty="0">
                <a:latin typeface="Arial"/>
                <a:cs typeface="Arial"/>
              </a:rPr>
              <a:t>Calvin</a:t>
            </a:r>
            <a:r>
              <a:rPr sz="2400" spc="25" dirty="0">
                <a:latin typeface="Arial"/>
                <a:cs typeface="Arial"/>
              </a:rPr>
              <a:t> </a:t>
            </a:r>
            <a:r>
              <a:rPr sz="2400" spc="-5" dirty="0">
                <a:latin typeface="Arial"/>
                <a:cs typeface="Arial"/>
              </a:rPr>
              <a:t>cycle</a:t>
            </a:r>
            <a:endParaRPr sz="2400">
              <a:latin typeface="Arial"/>
              <a:cs typeface="Arial"/>
            </a:endParaRPr>
          </a:p>
          <a:p>
            <a:pPr marL="50800" marR="43180" algn="just">
              <a:lnSpc>
                <a:spcPct val="100000"/>
              </a:lnSpc>
              <a:spcBef>
                <a:spcPts val="600"/>
              </a:spcBef>
              <a:buSzPct val="95833"/>
              <a:buChar char="•"/>
              <a:tabLst>
                <a:tab pos="158750" algn="l"/>
              </a:tabLst>
            </a:pPr>
            <a:r>
              <a:rPr sz="2400" spc="-5" dirty="0">
                <a:latin typeface="Arial"/>
                <a:cs typeface="Arial"/>
              </a:rPr>
              <a:t>They showed that </a:t>
            </a:r>
            <a:r>
              <a:rPr sz="2400" dirty="0">
                <a:latin typeface="Arial"/>
                <a:cs typeface="Arial"/>
              </a:rPr>
              <a:t>the </a:t>
            </a:r>
            <a:r>
              <a:rPr sz="2400" spc="-5" dirty="0">
                <a:latin typeface="Arial"/>
                <a:cs typeface="Arial"/>
              </a:rPr>
              <a:t>pathway operated in </a:t>
            </a:r>
            <a:r>
              <a:rPr sz="2400" dirty="0">
                <a:latin typeface="Arial"/>
                <a:cs typeface="Arial"/>
              </a:rPr>
              <a:t>a </a:t>
            </a:r>
            <a:r>
              <a:rPr sz="2400" spc="-5" dirty="0">
                <a:latin typeface="Arial"/>
                <a:cs typeface="Arial"/>
              </a:rPr>
              <a:t>cyclic manner;  </a:t>
            </a:r>
            <a:r>
              <a:rPr sz="2400" dirty="0">
                <a:latin typeface="Arial"/>
                <a:cs typeface="Arial"/>
              </a:rPr>
              <a:t>the </a:t>
            </a:r>
            <a:r>
              <a:rPr sz="2400" spc="-5" dirty="0">
                <a:latin typeface="Arial"/>
                <a:cs typeface="Arial"/>
              </a:rPr>
              <a:t>RuBP was</a:t>
            </a:r>
            <a:r>
              <a:rPr sz="2400" spc="-10" dirty="0">
                <a:latin typeface="Arial"/>
                <a:cs typeface="Arial"/>
              </a:rPr>
              <a:t> </a:t>
            </a:r>
            <a:r>
              <a:rPr sz="2400" spc="-5" dirty="0">
                <a:latin typeface="Arial"/>
                <a:cs typeface="Arial"/>
              </a:rPr>
              <a:t>regenerated.</a:t>
            </a:r>
            <a:endParaRPr sz="2400">
              <a:latin typeface="Arial"/>
              <a:cs typeface="Arial"/>
            </a:endParaRPr>
          </a:p>
          <a:p>
            <a:pPr marL="50800" marR="96520" algn="just">
              <a:lnSpc>
                <a:spcPct val="106900"/>
              </a:lnSpc>
              <a:spcBef>
                <a:spcPts val="400"/>
              </a:spcBef>
              <a:buSzPct val="95833"/>
              <a:buChar char="•"/>
              <a:tabLst>
                <a:tab pos="158750" algn="l"/>
              </a:tabLst>
            </a:pPr>
            <a:r>
              <a:rPr sz="2400" dirty="0">
                <a:latin typeface="Arial"/>
                <a:cs typeface="Arial"/>
              </a:rPr>
              <a:t>The </a:t>
            </a:r>
            <a:r>
              <a:rPr sz="2400" spc="-10" dirty="0">
                <a:latin typeface="Arial"/>
                <a:cs typeface="Arial"/>
              </a:rPr>
              <a:t>Calvin </a:t>
            </a:r>
            <a:r>
              <a:rPr sz="2400" spc="-5" dirty="0">
                <a:latin typeface="Arial"/>
                <a:cs typeface="Arial"/>
              </a:rPr>
              <a:t>pathway occurs in </a:t>
            </a:r>
            <a:r>
              <a:rPr sz="2400" b="1" dirty="0">
                <a:latin typeface="Arial"/>
                <a:cs typeface="Arial"/>
              </a:rPr>
              <a:t>all </a:t>
            </a:r>
            <a:r>
              <a:rPr sz="2400" b="1" spc="-10" dirty="0">
                <a:latin typeface="Arial"/>
                <a:cs typeface="Arial"/>
              </a:rPr>
              <a:t>photosynthetic </a:t>
            </a:r>
            <a:r>
              <a:rPr sz="2400" b="1" dirty="0">
                <a:latin typeface="Arial"/>
                <a:cs typeface="Arial"/>
              </a:rPr>
              <a:t>plants</a:t>
            </a:r>
            <a:r>
              <a:rPr sz="2400" dirty="0">
                <a:latin typeface="Arial"/>
                <a:cs typeface="Arial"/>
              </a:rPr>
              <a:t>; </a:t>
            </a:r>
            <a:r>
              <a:rPr sz="2400" spc="-10" dirty="0">
                <a:latin typeface="Arial"/>
                <a:cs typeface="Arial"/>
              </a:rPr>
              <a:t>it  </a:t>
            </a:r>
            <a:r>
              <a:rPr sz="2400" spc="-5" dirty="0">
                <a:latin typeface="Arial"/>
                <a:cs typeface="Arial"/>
              </a:rPr>
              <a:t>does not </a:t>
            </a:r>
            <a:r>
              <a:rPr sz="2400" dirty="0">
                <a:latin typeface="Arial"/>
                <a:cs typeface="Arial"/>
              </a:rPr>
              <a:t>matter </a:t>
            </a:r>
            <a:r>
              <a:rPr sz="2400" spc="-5" dirty="0">
                <a:latin typeface="Arial"/>
                <a:cs typeface="Arial"/>
              </a:rPr>
              <a:t>whether they </a:t>
            </a:r>
            <a:r>
              <a:rPr sz="2400" spc="-10" dirty="0">
                <a:latin typeface="Arial"/>
                <a:cs typeface="Arial"/>
              </a:rPr>
              <a:t>have </a:t>
            </a:r>
            <a:r>
              <a:rPr sz="2400" spc="-145" dirty="0">
                <a:latin typeface="Arial"/>
                <a:cs typeface="Arial"/>
              </a:rPr>
              <a:t>C</a:t>
            </a:r>
            <a:r>
              <a:rPr sz="2100" spc="-217" baseline="-23809" dirty="0">
                <a:latin typeface="Arial"/>
                <a:cs typeface="Arial"/>
              </a:rPr>
              <a:t>3 </a:t>
            </a:r>
            <a:r>
              <a:rPr sz="2400" spc="-5" dirty="0">
                <a:latin typeface="Arial"/>
                <a:cs typeface="Arial"/>
              </a:rPr>
              <a:t>or </a:t>
            </a:r>
            <a:r>
              <a:rPr sz="2400" spc="-165" dirty="0">
                <a:latin typeface="Arial"/>
                <a:cs typeface="Arial"/>
              </a:rPr>
              <a:t>C</a:t>
            </a:r>
            <a:r>
              <a:rPr sz="2100" spc="-247" baseline="-23809" dirty="0">
                <a:latin typeface="Arial"/>
                <a:cs typeface="Arial"/>
              </a:rPr>
              <a:t>4 </a:t>
            </a:r>
            <a:r>
              <a:rPr sz="2400" dirty="0">
                <a:latin typeface="Arial"/>
                <a:cs typeface="Arial"/>
              </a:rPr>
              <a:t>(or </a:t>
            </a:r>
            <a:r>
              <a:rPr sz="2400" spc="-10" dirty="0">
                <a:latin typeface="Arial"/>
                <a:cs typeface="Arial"/>
              </a:rPr>
              <a:t>any </a:t>
            </a:r>
            <a:r>
              <a:rPr sz="2400" spc="-5" dirty="0">
                <a:latin typeface="Arial"/>
                <a:cs typeface="Arial"/>
              </a:rPr>
              <a:t>other)  pathways.</a:t>
            </a:r>
            <a:endParaRPr sz="2400">
              <a:latin typeface="Arial"/>
              <a:cs typeface="Arial"/>
            </a:endParaRPr>
          </a:p>
          <a:p>
            <a:pPr algn="just">
              <a:lnSpc>
                <a:spcPct val="100000"/>
              </a:lnSpc>
              <a:spcBef>
                <a:spcPts val="45"/>
              </a:spcBef>
            </a:pPr>
            <a:endParaRPr sz="3500">
              <a:latin typeface="Arial"/>
              <a:cs typeface="Arial"/>
            </a:endParaRPr>
          </a:p>
          <a:p>
            <a:pPr marL="50800" algn="just">
              <a:lnSpc>
                <a:spcPct val="100000"/>
              </a:lnSpc>
            </a:pPr>
            <a:r>
              <a:rPr sz="2400" b="1" spc="-5" dirty="0">
                <a:solidFill>
                  <a:srgbClr val="FF0000"/>
                </a:solidFill>
                <a:latin typeface="Arial"/>
                <a:cs typeface="Arial"/>
              </a:rPr>
              <a:t>1.Carboxylation:</a:t>
            </a:r>
            <a:endParaRPr sz="2400">
              <a:solidFill>
                <a:srgbClr val="FF0000"/>
              </a:solidFill>
              <a:latin typeface="Arial"/>
              <a:cs typeface="Arial"/>
            </a:endParaRPr>
          </a:p>
          <a:p>
            <a:pPr marL="50800" marR="483234" algn="just">
              <a:lnSpc>
                <a:spcPct val="112500"/>
              </a:lnSpc>
              <a:spcBef>
                <a:spcPts val="310"/>
              </a:spcBef>
              <a:buSzPct val="95833"/>
              <a:buChar char="•"/>
              <a:tabLst>
                <a:tab pos="158750" algn="l"/>
              </a:tabLst>
            </a:pPr>
            <a:r>
              <a:rPr sz="3600" spc="-7" baseline="1157" dirty="0">
                <a:latin typeface="Arial"/>
                <a:cs typeface="Arial"/>
              </a:rPr>
              <a:t>Carboxylation is the fixation of </a:t>
            </a:r>
            <a:r>
              <a:rPr sz="3600" spc="-150" baseline="1157" dirty="0">
                <a:latin typeface="Arial"/>
                <a:cs typeface="Arial"/>
              </a:rPr>
              <a:t>CO</a:t>
            </a:r>
            <a:r>
              <a:rPr sz="2100" spc="-150" baseline="-21825" dirty="0">
                <a:latin typeface="Arial"/>
                <a:cs typeface="Arial"/>
              </a:rPr>
              <a:t>2 </a:t>
            </a:r>
            <a:r>
              <a:rPr sz="3600" spc="-7" baseline="1157" dirty="0">
                <a:latin typeface="Arial"/>
                <a:cs typeface="Arial"/>
              </a:rPr>
              <a:t>into </a:t>
            </a:r>
            <a:r>
              <a:rPr sz="3600" baseline="1157" dirty="0">
                <a:latin typeface="Arial"/>
                <a:cs typeface="Arial"/>
              </a:rPr>
              <a:t>a </a:t>
            </a:r>
            <a:r>
              <a:rPr sz="3600" spc="-7" baseline="1157" dirty="0">
                <a:latin typeface="Arial"/>
                <a:cs typeface="Arial"/>
              </a:rPr>
              <a:t>stable organic </a:t>
            </a:r>
            <a:r>
              <a:rPr sz="2400" spc="-5" dirty="0">
                <a:latin typeface="Arial"/>
                <a:cs typeface="Arial"/>
              </a:rPr>
              <a:t> intermediate where </a:t>
            </a:r>
            <a:r>
              <a:rPr sz="2400" spc="-105" dirty="0">
                <a:latin typeface="Arial"/>
                <a:cs typeface="Arial"/>
              </a:rPr>
              <a:t>CO</a:t>
            </a:r>
            <a:r>
              <a:rPr sz="2100" spc="-157" baseline="-23809" dirty="0">
                <a:latin typeface="Arial"/>
                <a:cs typeface="Arial"/>
              </a:rPr>
              <a:t>2 </a:t>
            </a:r>
            <a:r>
              <a:rPr sz="2400" spc="-10" dirty="0">
                <a:latin typeface="Arial"/>
                <a:cs typeface="Arial"/>
              </a:rPr>
              <a:t>is </a:t>
            </a:r>
            <a:r>
              <a:rPr sz="2400" spc="-5" dirty="0">
                <a:latin typeface="Arial"/>
                <a:cs typeface="Arial"/>
              </a:rPr>
              <a:t>utilized </a:t>
            </a:r>
            <a:r>
              <a:rPr sz="2400" dirty="0">
                <a:latin typeface="Arial"/>
                <a:cs typeface="Arial"/>
              </a:rPr>
              <a:t>for </a:t>
            </a:r>
            <a:r>
              <a:rPr sz="2400" spc="-5" dirty="0">
                <a:latin typeface="Arial"/>
                <a:cs typeface="Arial"/>
              </a:rPr>
              <a:t>the carboxylation </a:t>
            </a:r>
            <a:r>
              <a:rPr sz="2400" dirty="0">
                <a:latin typeface="Arial"/>
                <a:cs typeface="Arial"/>
              </a:rPr>
              <a:t>of  </a:t>
            </a:r>
            <a:r>
              <a:rPr sz="2400" spc="-10" dirty="0">
                <a:latin typeface="Arial"/>
                <a:cs typeface="Arial"/>
              </a:rPr>
              <a:t>RuBP.</a:t>
            </a:r>
            <a:endParaRPr sz="2400">
              <a:latin typeface="Arial"/>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3709" y="1085850"/>
            <a:ext cx="8441691" cy="2372360"/>
          </a:xfrm>
          <a:prstGeom prst="rect">
            <a:avLst/>
          </a:prstGeom>
        </p:spPr>
        <p:txBody>
          <a:bodyPr vert="horz" wrap="square" lIns="0" tIns="12700" rIns="0" bIns="0" rtlCol="0">
            <a:spAutoFit/>
          </a:bodyPr>
          <a:lstStyle/>
          <a:p>
            <a:pPr marL="355600" marR="1099185" indent="-342900" algn="just">
              <a:lnSpc>
                <a:spcPct val="100000"/>
              </a:lnSpc>
              <a:spcBef>
                <a:spcPts val="100"/>
              </a:spcBef>
              <a:buChar char="•"/>
              <a:tabLst>
                <a:tab pos="354965" algn="l"/>
                <a:tab pos="355600" algn="l"/>
              </a:tabLst>
            </a:pPr>
            <a:r>
              <a:rPr sz="2400" spc="-5" dirty="0">
                <a:latin typeface="Arial"/>
                <a:cs typeface="Arial"/>
              </a:rPr>
              <a:t>This reaction is catalysed </a:t>
            </a:r>
            <a:r>
              <a:rPr sz="2400" dirty="0">
                <a:latin typeface="Arial"/>
                <a:cs typeface="Arial"/>
              </a:rPr>
              <a:t>by </a:t>
            </a:r>
            <a:r>
              <a:rPr sz="2400" spc="-5" dirty="0">
                <a:latin typeface="Arial"/>
                <a:cs typeface="Arial"/>
              </a:rPr>
              <a:t>the </a:t>
            </a:r>
            <a:r>
              <a:rPr sz="2400" dirty="0">
                <a:latin typeface="Arial"/>
                <a:cs typeface="Arial"/>
              </a:rPr>
              <a:t>enzyme </a:t>
            </a:r>
            <a:r>
              <a:rPr sz="2400" i="1" spc="-10">
                <a:latin typeface="Arial"/>
                <a:cs typeface="Arial"/>
              </a:rPr>
              <a:t>RuBP  </a:t>
            </a:r>
            <a:r>
              <a:rPr sz="2400" i="1" spc="-5" smtClean="0">
                <a:latin typeface="Arial"/>
                <a:cs typeface="Arial"/>
              </a:rPr>
              <a:t>carboxylase </a:t>
            </a:r>
            <a:r>
              <a:rPr sz="2400" spc="-5" dirty="0">
                <a:latin typeface="Arial"/>
                <a:cs typeface="Arial"/>
              </a:rPr>
              <a:t>which results in </a:t>
            </a:r>
            <a:r>
              <a:rPr sz="2400" dirty="0">
                <a:latin typeface="Arial"/>
                <a:cs typeface="Arial"/>
              </a:rPr>
              <a:t>the </a:t>
            </a:r>
            <a:r>
              <a:rPr sz="2400" spc="-5" dirty="0">
                <a:latin typeface="Arial"/>
                <a:cs typeface="Arial"/>
              </a:rPr>
              <a:t>formation </a:t>
            </a:r>
            <a:r>
              <a:rPr sz="2400" dirty="0">
                <a:latin typeface="Arial"/>
                <a:cs typeface="Arial"/>
              </a:rPr>
              <a:t>of two  </a:t>
            </a:r>
            <a:r>
              <a:rPr sz="2400" spc="-5" dirty="0">
                <a:latin typeface="Arial"/>
                <a:cs typeface="Arial"/>
              </a:rPr>
              <a:t>molecules </a:t>
            </a:r>
            <a:r>
              <a:rPr sz="2400" dirty="0">
                <a:latin typeface="Arial"/>
                <a:cs typeface="Arial"/>
              </a:rPr>
              <a:t>of </a:t>
            </a:r>
            <a:r>
              <a:rPr sz="2400" spc="-5" dirty="0">
                <a:latin typeface="Arial"/>
                <a:cs typeface="Arial"/>
              </a:rPr>
              <a:t>3-PGA.</a:t>
            </a:r>
            <a:endParaRPr sz="2400">
              <a:latin typeface="Arial"/>
              <a:cs typeface="Arial"/>
            </a:endParaRPr>
          </a:p>
          <a:p>
            <a:pPr marL="355600" marR="5080" indent="-342900" algn="just">
              <a:lnSpc>
                <a:spcPct val="100000"/>
              </a:lnSpc>
              <a:spcBef>
                <a:spcPts val="600"/>
              </a:spcBef>
              <a:buChar char="•"/>
              <a:tabLst>
                <a:tab pos="354965" algn="l"/>
                <a:tab pos="355600" algn="l"/>
              </a:tabLst>
            </a:pPr>
            <a:r>
              <a:rPr sz="2400" dirty="0">
                <a:latin typeface="Arial"/>
                <a:cs typeface="Arial"/>
              </a:rPr>
              <a:t>The enzyme </a:t>
            </a:r>
            <a:r>
              <a:rPr sz="2400" spc="-5" dirty="0">
                <a:latin typeface="Arial"/>
                <a:cs typeface="Arial"/>
              </a:rPr>
              <a:t>also has an </a:t>
            </a:r>
            <a:r>
              <a:rPr sz="2400" spc="-10" dirty="0">
                <a:latin typeface="Arial"/>
                <a:cs typeface="Arial"/>
              </a:rPr>
              <a:t>oxygenation </a:t>
            </a:r>
            <a:r>
              <a:rPr sz="2400" spc="-5" dirty="0">
                <a:latin typeface="Arial"/>
                <a:cs typeface="Arial"/>
              </a:rPr>
              <a:t>activity </a:t>
            </a:r>
            <a:r>
              <a:rPr sz="2400" dirty="0">
                <a:latin typeface="Arial"/>
                <a:cs typeface="Arial"/>
              </a:rPr>
              <a:t>so </a:t>
            </a:r>
            <a:r>
              <a:rPr sz="2400" spc="-10" dirty="0">
                <a:latin typeface="Arial"/>
                <a:cs typeface="Arial"/>
              </a:rPr>
              <a:t>it is </a:t>
            </a:r>
            <a:r>
              <a:rPr sz="2400" spc="-5" dirty="0">
                <a:latin typeface="Arial"/>
                <a:cs typeface="Arial"/>
              </a:rPr>
              <a:t>also  called </a:t>
            </a:r>
            <a:r>
              <a:rPr sz="2400" i="1" spc="-10" dirty="0">
                <a:latin typeface="Arial"/>
                <a:cs typeface="Arial"/>
              </a:rPr>
              <a:t>RuBP </a:t>
            </a:r>
            <a:r>
              <a:rPr sz="2400" i="1" spc="-5" dirty="0">
                <a:latin typeface="Arial"/>
                <a:cs typeface="Arial"/>
              </a:rPr>
              <a:t>carboxylase-oxygenase </a:t>
            </a:r>
            <a:r>
              <a:rPr sz="2400" spc="-5" dirty="0">
                <a:latin typeface="Arial"/>
                <a:cs typeface="Arial"/>
              </a:rPr>
              <a:t>or</a:t>
            </a:r>
            <a:r>
              <a:rPr sz="2400" spc="30" dirty="0">
                <a:latin typeface="Arial"/>
                <a:cs typeface="Arial"/>
              </a:rPr>
              <a:t> </a:t>
            </a:r>
            <a:r>
              <a:rPr sz="2400" b="1" spc="-5" dirty="0">
                <a:latin typeface="Arial"/>
                <a:cs typeface="Arial"/>
              </a:rPr>
              <a:t>RuBisCO</a:t>
            </a:r>
            <a:r>
              <a:rPr sz="2400" spc="-5" dirty="0">
                <a:latin typeface="Arial"/>
                <a:cs typeface="Arial"/>
              </a:rPr>
              <a:t>.</a:t>
            </a:r>
            <a:endParaRPr sz="2400">
              <a:latin typeface="Arial"/>
              <a:cs typeface="Arial"/>
            </a:endParaRPr>
          </a:p>
          <a:p>
            <a:pPr marL="12700" algn="just">
              <a:lnSpc>
                <a:spcPct val="100000"/>
              </a:lnSpc>
              <a:spcBef>
                <a:spcPts val="600"/>
              </a:spcBef>
            </a:pPr>
            <a:r>
              <a:rPr sz="2400" spc="-5" dirty="0">
                <a:solidFill>
                  <a:srgbClr val="FF0000"/>
                </a:solidFill>
                <a:latin typeface="Arial"/>
                <a:cs typeface="Arial"/>
              </a:rPr>
              <a:t>2.</a:t>
            </a:r>
            <a:r>
              <a:rPr sz="2400" spc="10" dirty="0">
                <a:solidFill>
                  <a:srgbClr val="FF0000"/>
                </a:solidFill>
                <a:latin typeface="Arial"/>
                <a:cs typeface="Arial"/>
              </a:rPr>
              <a:t> </a:t>
            </a:r>
            <a:r>
              <a:rPr sz="2400" b="1" spc="-5" dirty="0">
                <a:solidFill>
                  <a:srgbClr val="FF0000"/>
                </a:solidFill>
                <a:latin typeface="Arial"/>
                <a:cs typeface="Arial"/>
              </a:rPr>
              <a:t>Reduction:</a:t>
            </a:r>
            <a:endParaRPr sz="2400">
              <a:solidFill>
                <a:srgbClr val="FF0000"/>
              </a:solidFill>
              <a:latin typeface="Arial"/>
              <a:cs typeface="Arial"/>
            </a:endParaRPr>
          </a:p>
        </p:txBody>
      </p:sp>
      <p:sp>
        <p:nvSpPr>
          <p:cNvPr id="3" name="object 3"/>
          <p:cNvSpPr txBox="1"/>
          <p:nvPr/>
        </p:nvSpPr>
        <p:spPr>
          <a:xfrm>
            <a:off x="473709" y="3415029"/>
            <a:ext cx="132715" cy="909319"/>
          </a:xfrm>
          <a:prstGeom prst="rect">
            <a:avLst/>
          </a:prstGeom>
        </p:spPr>
        <p:txBody>
          <a:bodyPr vert="horz" wrap="square" lIns="0" tIns="88900" rIns="0" bIns="0" rtlCol="0">
            <a:spAutoFit/>
          </a:bodyPr>
          <a:lstStyle/>
          <a:p>
            <a:pPr marL="12700">
              <a:lnSpc>
                <a:spcPct val="100000"/>
              </a:lnSpc>
              <a:spcBef>
                <a:spcPts val="700"/>
              </a:spcBef>
            </a:pPr>
            <a:r>
              <a:rPr sz="2400" dirty="0">
                <a:latin typeface="Arial"/>
                <a:cs typeface="Arial"/>
              </a:rPr>
              <a:t>•</a:t>
            </a:r>
            <a:endParaRPr sz="2400">
              <a:latin typeface="Arial"/>
              <a:cs typeface="Arial"/>
            </a:endParaRPr>
          </a:p>
          <a:p>
            <a:pPr marL="12700">
              <a:lnSpc>
                <a:spcPct val="100000"/>
              </a:lnSpc>
              <a:spcBef>
                <a:spcPts val="600"/>
              </a:spcBef>
            </a:pPr>
            <a:r>
              <a:rPr sz="2400" dirty="0">
                <a:latin typeface="Arial"/>
                <a:cs typeface="Arial"/>
              </a:rPr>
              <a:t>•</a:t>
            </a:r>
            <a:endParaRPr sz="2400">
              <a:latin typeface="Arial"/>
              <a:cs typeface="Arial"/>
            </a:endParaRPr>
          </a:p>
        </p:txBody>
      </p:sp>
      <p:sp>
        <p:nvSpPr>
          <p:cNvPr id="4" name="object 4"/>
          <p:cNvSpPr txBox="1"/>
          <p:nvPr/>
        </p:nvSpPr>
        <p:spPr>
          <a:xfrm>
            <a:off x="791209" y="3431539"/>
            <a:ext cx="7773670" cy="1691639"/>
          </a:xfrm>
          <a:prstGeom prst="rect">
            <a:avLst/>
          </a:prstGeom>
        </p:spPr>
        <p:txBody>
          <a:bodyPr vert="horz" wrap="square" lIns="0" tIns="88900" rIns="0" bIns="0" rtlCol="0">
            <a:spAutoFit/>
          </a:bodyPr>
          <a:lstStyle/>
          <a:p>
            <a:pPr marL="38100" algn="just">
              <a:lnSpc>
                <a:spcPct val="100000"/>
              </a:lnSpc>
              <a:spcBef>
                <a:spcPts val="700"/>
              </a:spcBef>
            </a:pPr>
            <a:r>
              <a:rPr sz="2400" spc="-5" dirty="0">
                <a:latin typeface="Arial"/>
                <a:cs typeface="Arial"/>
              </a:rPr>
              <a:t>Series </a:t>
            </a:r>
            <a:r>
              <a:rPr sz="2400" dirty="0">
                <a:latin typeface="Arial"/>
                <a:cs typeface="Arial"/>
              </a:rPr>
              <a:t>of </a:t>
            </a:r>
            <a:r>
              <a:rPr sz="2400" spc="-5" dirty="0">
                <a:latin typeface="Arial"/>
                <a:cs typeface="Arial"/>
              </a:rPr>
              <a:t>reactions that lead </a:t>
            </a:r>
            <a:r>
              <a:rPr sz="2400" dirty="0">
                <a:latin typeface="Arial"/>
                <a:cs typeface="Arial"/>
              </a:rPr>
              <a:t>to </a:t>
            </a:r>
            <a:r>
              <a:rPr sz="2400" spc="-5" dirty="0">
                <a:latin typeface="Arial"/>
                <a:cs typeface="Arial"/>
              </a:rPr>
              <a:t>the </a:t>
            </a:r>
            <a:r>
              <a:rPr sz="2400" dirty="0">
                <a:latin typeface="Arial"/>
                <a:cs typeface="Arial"/>
              </a:rPr>
              <a:t>formation </a:t>
            </a:r>
            <a:r>
              <a:rPr sz="2400" spc="-5" dirty="0">
                <a:latin typeface="Arial"/>
                <a:cs typeface="Arial"/>
              </a:rPr>
              <a:t>of</a:t>
            </a:r>
            <a:r>
              <a:rPr sz="2400" spc="-30" dirty="0">
                <a:latin typeface="Arial"/>
                <a:cs typeface="Arial"/>
              </a:rPr>
              <a:t> </a:t>
            </a:r>
            <a:r>
              <a:rPr sz="2400" spc="-5" dirty="0">
                <a:latin typeface="Arial"/>
                <a:cs typeface="Arial"/>
              </a:rPr>
              <a:t>glucose.</a:t>
            </a:r>
            <a:endParaRPr sz="2400">
              <a:latin typeface="Arial"/>
              <a:cs typeface="Arial"/>
            </a:endParaRPr>
          </a:p>
          <a:p>
            <a:pPr marL="38100" marR="30480" algn="just">
              <a:lnSpc>
                <a:spcPct val="106900"/>
              </a:lnSpc>
              <a:spcBef>
                <a:spcPts val="400"/>
              </a:spcBef>
            </a:pPr>
            <a:r>
              <a:rPr sz="2400" spc="-10" dirty="0">
                <a:latin typeface="Arial"/>
                <a:cs typeface="Arial"/>
              </a:rPr>
              <a:t>Involves </a:t>
            </a:r>
            <a:r>
              <a:rPr sz="2400" spc="-5" dirty="0">
                <a:latin typeface="Arial"/>
                <a:cs typeface="Arial"/>
              </a:rPr>
              <a:t>utilization of </a:t>
            </a:r>
            <a:r>
              <a:rPr sz="2400" dirty="0">
                <a:latin typeface="Arial"/>
                <a:cs typeface="Arial"/>
              </a:rPr>
              <a:t>2 </a:t>
            </a:r>
            <a:r>
              <a:rPr sz="2400" spc="-5" dirty="0">
                <a:latin typeface="Arial"/>
                <a:cs typeface="Arial"/>
              </a:rPr>
              <a:t>molecules </a:t>
            </a:r>
            <a:r>
              <a:rPr sz="2400" dirty="0">
                <a:latin typeface="Arial"/>
                <a:cs typeface="Arial"/>
              </a:rPr>
              <a:t>of </a:t>
            </a:r>
            <a:r>
              <a:rPr sz="2400" spc="-5">
                <a:latin typeface="Arial"/>
                <a:cs typeface="Arial"/>
              </a:rPr>
              <a:t>ATP </a:t>
            </a:r>
            <a:r>
              <a:rPr sz="2400" smtClean="0">
                <a:latin typeface="Arial"/>
                <a:cs typeface="Arial"/>
              </a:rPr>
              <a:t>for</a:t>
            </a:r>
            <a:r>
              <a:rPr lang="en-US" sz="2400" dirty="0" smtClean="0">
                <a:latin typeface="Arial"/>
                <a:cs typeface="Arial"/>
              </a:rPr>
              <a:t> </a:t>
            </a:r>
            <a:r>
              <a:rPr sz="2400" spc="-5" smtClean="0">
                <a:latin typeface="Arial"/>
                <a:cs typeface="Arial"/>
              </a:rPr>
              <a:t>phosphorylation </a:t>
            </a:r>
            <a:r>
              <a:rPr sz="2400" spc="-5" dirty="0">
                <a:latin typeface="Arial"/>
                <a:cs typeface="Arial"/>
              </a:rPr>
              <a:t>and </a:t>
            </a:r>
            <a:r>
              <a:rPr sz="2400" dirty="0">
                <a:latin typeface="Arial"/>
                <a:cs typeface="Arial"/>
              </a:rPr>
              <a:t>two </a:t>
            </a:r>
            <a:r>
              <a:rPr sz="2400" spc="-5" dirty="0">
                <a:latin typeface="Arial"/>
                <a:cs typeface="Arial"/>
              </a:rPr>
              <a:t>of </a:t>
            </a:r>
            <a:r>
              <a:rPr sz="2400" spc="-10" dirty="0">
                <a:latin typeface="Arial"/>
                <a:cs typeface="Arial"/>
              </a:rPr>
              <a:t>NADPH </a:t>
            </a:r>
            <a:r>
              <a:rPr sz="2400" dirty="0">
                <a:latin typeface="Arial"/>
                <a:cs typeface="Arial"/>
              </a:rPr>
              <a:t>for </a:t>
            </a:r>
            <a:r>
              <a:rPr sz="2400" spc="-5" dirty="0">
                <a:latin typeface="Arial"/>
                <a:cs typeface="Arial"/>
              </a:rPr>
              <a:t>reduction </a:t>
            </a:r>
            <a:r>
              <a:rPr sz="2400" spc="-10" dirty="0">
                <a:latin typeface="Arial"/>
                <a:cs typeface="Arial"/>
              </a:rPr>
              <a:t>per </a:t>
            </a:r>
            <a:r>
              <a:rPr sz="2400" spc="-90" dirty="0">
                <a:latin typeface="Arial"/>
                <a:cs typeface="Arial"/>
              </a:rPr>
              <a:t>CO</a:t>
            </a:r>
            <a:r>
              <a:rPr sz="2100" spc="-135" baseline="-23809" dirty="0">
                <a:latin typeface="Arial"/>
                <a:cs typeface="Arial"/>
              </a:rPr>
              <a:t>2  </a:t>
            </a:r>
            <a:r>
              <a:rPr sz="2400" spc="-5" dirty="0">
                <a:latin typeface="Arial"/>
                <a:cs typeface="Arial"/>
              </a:rPr>
              <a:t>molecule </a:t>
            </a:r>
            <a:r>
              <a:rPr sz="2400" spc="-10" dirty="0">
                <a:latin typeface="Arial"/>
                <a:cs typeface="Arial"/>
              </a:rPr>
              <a:t>fixed.</a:t>
            </a:r>
            <a:endParaRPr sz="2400">
              <a:latin typeface="Arial"/>
              <a:cs typeface="Aria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7809" y="123825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3" name="object 3"/>
          <p:cNvSpPr txBox="1"/>
          <p:nvPr/>
        </p:nvSpPr>
        <p:spPr>
          <a:xfrm>
            <a:off x="232409" y="1178559"/>
            <a:ext cx="8583295" cy="1666239"/>
          </a:xfrm>
          <a:prstGeom prst="rect">
            <a:avLst/>
          </a:prstGeom>
        </p:spPr>
        <p:txBody>
          <a:bodyPr vert="horz" wrap="square" lIns="0" tIns="38100" rIns="0" bIns="0" rtlCol="0">
            <a:spAutoFit/>
          </a:bodyPr>
          <a:lstStyle/>
          <a:p>
            <a:pPr marL="380365" marR="30480" algn="just">
              <a:lnSpc>
                <a:spcPct val="106900"/>
              </a:lnSpc>
              <a:spcBef>
                <a:spcPts val="300"/>
              </a:spcBef>
            </a:pPr>
            <a:r>
              <a:rPr sz="2400" dirty="0">
                <a:latin typeface="Arial"/>
                <a:cs typeface="Arial"/>
              </a:rPr>
              <a:t>The </a:t>
            </a:r>
            <a:r>
              <a:rPr sz="2400" spc="-5" dirty="0">
                <a:latin typeface="Arial"/>
                <a:cs typeface="Arial"/>
              </a:rPr>
              <a:t>fixation of six molecules of </a:t>
            </a:r>
            <a:r>
              <a:rPr sz="2400" spc="-100" dirty="0">
                <a:latin typeface="Arial"/>
                <a:cs typeface="Arial"/>
              </a:rPr>
              <a:t>CO</a:t>
            </a:r>
            <a:r>
              <a:rPr sz="2100" spc="-150" baseline="-23809" dirty="0">
                <a:latin typeface="Arial"/>
                <a:cs typeface="Arial"/>
              </a:rPr>
              <a:t>2 </a:t>
            </a:r>
            <a:r>
              <a:rPr sz="2400" spc="-10" dirty="0">
                <a:latin typeface="Arial"/>
                <a:cs typeface="Arial"/>
              </a:rPr>
              <a:t>and </a:t>
            </a:r>
            <a:r>
              <a:rPr sz="2400" dirty="0">
                <a:latin typeface="Arial"/>
                <a:cs typeface="Arial"/>
              </a:rPr>
              <a:t>6 </a:t>
            </a:r>
            <a:r>
              <a:rPr sz="2400" spc="-5" dirty="0">
                <a:latin typeface="Arial"/>
                <a:cs typeface="Arial"/>
              </a:rPr>
              <a:t>turns </a:t>
            </a:r>
            <a:r>
              <a:rPr sz="2400" dirty="0">
                <a:latin typeface="Arial"/>
                <a:cs typeface="Arial"/>
              </a:rPr>
              <a:t>of </a:t>
            </a:r>
            <a:r>
              <a:rPr sz="2400" spc="-5" dirty="0">
                <a:latin typeface="Arial"/>
                <a:cs typeface="Arial"/>
              </a:rPr>
              <a:t>the cycle  are required for the removal of </a:t>
            </a:r>
            <a:r>
              <a:rPr sz="2400" spc="-10" dirty="0">
                <a:latin typeface="Arial"/>
                <a:cs typeface="Arial"/>
              </a:rPr>
              <a:t>one </a:t>
            </a:r>
            <a:r>
              <a:rPr sz="2400" spc="-5" dirty="0">
                <a:latin typeface="Arial"/>
                <a:cs typeface="Arial"/>
              </a:rPr>
              <a:t>molecule of glucose </a:t>
            </a:r>
            <a:r>
              <a:rPr sz="2400" dirty="0">
                <a:latin typeface="Arial"/>
                <a:cs typeface="Arial"/>
              </a:rPr>
              <a:t>from  </a:t>
            </a:r>
            <a:r>
              <a:rPr sz="2400" spc="-5" dirty="0">
                <a:latin typeface="Arial"/>
                <a:cs typeface="Arial"/>
              </a:rPr>
              <a:t>the pathway.</a:t>
            </a:r>
            <a:endParaRPr sz="2400">
              <a:latin typeface="Arial"/>
              <a:cs typeface="Arial"/>
            </a:endParaRPr>
          </a:p>
          <a:p>
            <a:pPr marL="38100" algn="just">
              <a:lnSpc>
                <a:spcPct val="100000"/>
              </a:lnSpc>
              <a:spcBef>
                <a:spcPts val="600"/>
              </a:spcBef>
            </a:pPr>
            <a:r>
              <a:rPr sz="2400" b="1" spc="-5" dirty="0">
                <a:solidFill>
                  <a:srgbClr val="FF0000"/>
                </a:solidFill>
                <a:latin typeface="Arial"/>
                <a:cs typeface="Arial"/>
              </a:rPr>
              <a:t>3.</a:t>
            </a:r>
            <a:r>
              <a:rPr sz="2400" b="1" spc="5" dirty="0">
                <a:solidFill>
                  <a:srgbClr val="FF0000"/>
                </a:solidFill>
                <a:latin typeface="Arial"/>
                <a:cs typeface="Arial"/>
              </a:rPr>
              <a:t> </a:t>
            </a:r>
            <a:r>
              <a:rPr sz="2400" b="1" spc="-5" dirty="0">
                <a:solidFill>
                  <a:srgbClr val="FF0000"/>
                </a:solidFill>
                <a:latin typeface="Arial"/>
                <a:cs typeface="Arial"/>
              </a:rPr>
              <a:t>Regeneration:</a:t>
            </a:r>
            <a:endParaRPr sz="2400">
              <a:solidFill>
                <a:srgbClr val="FF0000"/>
              </a:solidFill>
              <a:latin typeface="Arial"/>
              <a:cs typeface="Arial"/>
            </a:endParaRPr>
          </a:p>
        </p:txBody>
      </p:sp>
      <p:sp>
        <p:nvSpPr>
          <p:cNvPr id="4" name="object 4"/>
          <p:cNvSpPr txBox="1"/>
          <p:nvPr/>
        </p:nvSpPr>
        <p:spPr>
          <a:xfrm>
            <a:off x="207009" y="2861310"/>
            <a:ext cx="8700135" cy="2449004"/>
          </a:xfrm>
          <a:prstGeom prst="rect">
            <a:avLst/>
          </a:prstGeom>
        </p:spPr>
        <p:txBody>
          <a:bodyPr vert="horz" wrap="square" lIns="0" tIns="12065" rIns="0" bIns="0" rtlCol="0">
            <a:spAutoFit/>
          </a:bodyPr>
          <a:lstStyle/>
          <a:p>
            <a:pPr marL="405765" marR="68580" indent="-342900" algn="just">
              <a:lnSpc>
                <a:spcPct val="111500"/>
              </a:lnSpc>
              <a:spcBef>
                <a:spcPts val="95"/>
              </a:spcBef>
              <a:buChar char="•"/>
              <a:tabLst>
                <a:tab pos="405765" algn="l"/>
                <a:tab pos="406400" algn="l"/>
              </a:tabLst>
            </a:pPr>
            <a:r>
              <a:rPr sz="3600" spc="-7" baseline="1157" dirty="0">
                <a:latin typeface="Arial"/>
                <a:cs typeface="Arial"/>
              </a:rPr>
              <a:t>Regeneration of the </a:t>
            </a:r>
            <a:r>
              <a:rPr sz="3600" spc="-157" baseline="1157" dirty="0">
                <a:latin typeface="Arial"/>
                <a:cs typeface="Arial"/>
              </a:rPr>
              <a:t>CO</a:t>
            </a:r>
            <a:r>
              <a:rPr sz="2100" spc="-157" baseline="-21825" dirty="0">
                <a:latin typeface="Arial"/>
                <a:cs typeface="Arial"/>
              </a:rPr>
              <a:t>2 </a:t>
            </a:r>
            <a:r>
              <a:rPr sz="3600" spc="-7" baseline="1157" dirty="0">
                <a:latin typeface="Arial"/>
                <a:cs typeface="Arial"/>
              </a:rPr>
              <a:t>acceptor molecule RuBP </a:t>
            </a:r>
            <a:r>
              <a:rPr sz="3600" spc="-15" baseline="1157" dirty="0">
                <a:latin typeface="Arial"/>
                <a:cs typeface="Arial"/>
              </a:rPr>
              <a:t>is </a:t>
            </a:r>
            <a:r>
              <a:rPr sz="3600" spc="-7" baseline="1157" dirty="0">
                <a:latin typeface="Arial"/>
                <a:cs typeface="Arial"/>
              </a:rPr>
              <a:t>crucial if </a:t>
            </a:r>
            <a:r>
              <a:rPr sz="2400" spc="-5" dirty="0">
                <a:latin typeface="Arial"/>
                <a:cs typeface="Arial"/>
              </a:rPr>
              <a:t> the cycle is </a:t>
            </a:r>
            <a:r>
              <a:rPr sz="2400" dirty="0">
                <a:latin typeface="Arial"/>
                <a:cs typeface="Arial"/>
              </a:rPr>
              <a:t>to </a:t>
            </a:r>
            <a:r>
              <a:rPr sz="2400" spc="-5" dirty="0">
                <a:latin typeface="Arial"/>
                <a:cs typeface="Arial"/>
              </a:rPr>
              <a:t>continue</a:t>
            </a:r>
            <a:r>
              <a:rPr sz="2400" dirty="0">
                <a:latin typeface="Arial"/>
                <a:cs typeface="Arial"/>
              </a:rPr>
              <a:t> </a:t>
            </a:r>
            <a:r>
              <a:rPr sz="2400" spc="-5" dirty="0">
                <a:latin typeface="Arial"/>
                <a:cs typeface="Arial"/>
              </a:rPr>
              <a:t>uninterrupted.</a:t>
            </a:r>
            <a:endParaRPr sz="2400">
              <a:latin typeface="Arial"/>
              <a:cs typeface="Arial"/>
            </a:endParaRPr>
          </a:p>
          <a:p>
            <a:pPr marL="405765" marR="179070" indent="-342900" algn="just">
              <a:lnSpc>
                <a:spcPct val="100000"/>
              </a:lnSpc>
              <a:spcBef>
                <a:spcPts val="600"/>
              </a:spcBef>
              <a:buChar char="•"/>
              <a:tabLst>
                <a:tab pos="405765" algn="l"/>
                <a:tab pos="406400" algn="l"/>
              </a:tabLst>
            </a:pPr>
            <a:r>
              <a:rPr sz="2400" dirty="0">
                <a:latin typeface="Arial"/>
                <a:cs typeface="Arial"/>
              </a:rPr>
              <a:t>The </a:t>
            </a:r>
            <a:r>
              <a:rPr sz="2400" spc="-5" dirty="0">
                <a:latin typeface="Arial"/>
                <a:cs typeface="Arial"/>
              </a:rPr>
              <a:t>regeneration steps require one ATP for phosphorylation  </a:t>
            </a:r>
            <a:r>
              <a:rPr sz="2400" dirty="0">
                <a:latin typeface="Arial"/>
                <a:cs typeface="Arial"/>
              </a:rPr>
              <a:t>to </a:t>
            </a:r>
            <a:r>
              <a:rPr sz="2400" spc="-5" dirty="0">
                <a:latin typeface="Arial"/>
                <a:cs typeface="Arial"/>
              </a:rPr>
              <a:t>form</a:t>
            </a:r>
            <a:r>
              <a:rPr sz="2400" spc="10" dirty="0">
                <a:latin typeface="Arial"/>
                <a:cs typeface="Arial"/>
              </a:rPr>
              <a:t> </a:t>
            </a:r>
            <a:r>
              <a:rPr sz="2400" spc="-5" dirty="0">
                <a:latin typeface="Arial"/>
                <a:cs typeface="Arial"/>
              </a:rPr>
              <a:t>RuBP</a:t>
            </a:r>
            <a:endParaRPr sz="2400">
              <a:latin typeface="Arial"/>
              <a:cs typeface="Arial"/>
            </a:endParaRPr>
          </a:p>
          <a:p>
            <a:pPr marL="405765" marR="1356995" indent="-342900" algn="just">
              <a:lnSpc>
                <a:spcPct val="111500"/>
              </a:lnSpc>
              <a:buChar char="•"/>
              <a:tabLst>
                <a:tab pos="405765" algn="l"/>
                <a:tab pos="406400" algn="l"/>
              </a:tabLst>
            </a:pPr>
            <a:r>
              <a:rPr sz="3600" spc="-7" baseline="1157" smtClean="0">
                <a:latin typeface="Arial"/>
                <a:cs typeface="Arial"/>
              </a:rPr>
              <a:t>For </a:t>
            </a:r>
            <a:r>
              <a:rPr sz="3600" spc="-7" baseline="1157" dirty="0">
                <a:latin typeface="Arial"/>
                <a:cs typeface="Arial"/>
              </a:rPr>
              <a:t>every </a:t>
            </a:r>
            <a:r>
              <a:rPr sz="3600" spc="-165" baseline="1157" dirty="0">
                <a:latin typeface="Arial"/>
                <a:cs typeface="Arial"/>
              </a:rPr>
              <a:t>CO</a:t>
            </a:r>
            <a:r>
              <a:rPr sz="2100" spc="-165" baseline="-21825" dirty="0">
                <a:latin typeface="Arial"/>
                <a:cs typeface="Arial"/>
              </a:rPr>
              <a:t>2 </a:t>
            </a:r>
            <a:r>
              <a:rPr sz="3600" spc="-7" baseline="1157" dirty="0">
                <a:latin typeface="Arial"/>
                <a:cs typeface="Arial"/>
              </a:rPr>
              <a:t>molecule entering the </a:t>
            </a:r>
            <a:r>
              <a:rPr sz="3600" spc="-15" baseline="1157" dirty="0">
                <a:latin typeface="Arial"/>
                <a:cs typeface="Arial"/>
              </a:rPr>
              <a:t>Calvin </a:t>
            </a:r>
            <a:r>
              <a:rPr sz="3600" spc="-7" baseline="1157" dirty="0">
                <a:latin typeface="Arial"/>
                <a:cs typeface="Arial"/>
              </a:rPr>
              <a:t>cycle, </a:t>
            </a:r>
            <a:r>
              <a:rPr sz="3600" baseline="1157" dirty="0">
                <a:latin typeface="Arial"/>
                <a:cs typeface="Arial"/>
              </a:rPr>
              <a:t>3 </a:t>
            </a:r>
            <a:r>
              <a:rPr sz="2400" dirty="0">
                <a:latin typeface="Arial"/>
                <a:cs typeface="Arial"/>
              </a:rPr>
              <a:t> </a:t>
            </a:r>
            <a:r>
              <a:rPr sz="2400" spc="-5" dirty="0">
                <a:latin typeface="Arial"/>
                <a:cs typeface="Arial"/>
              </a:rPr>
              <a:t>molecules </a:t>
            </a:r>
            <a:r>
              <a:rPr sz="2400" dirty="0">
                <a:latin typeface="Arial"/>
                <a:cs typeface="Arial"/>
              </a:rPr>
              <a:t>of </a:t>
            </a:r>
            <a:r>
              <a:rPr sz="2400" spc="-5" dirty="0">
                <a:latin typeface="Arial"/>
                <a:cs typeface="Arial"/>
              </a:rPr>
              <a:t>ATP </a:t>
            </a:r>
            <a:r>
              <a:rPr sz="2400" spc="-10" dirty="0">
                <a:latin typeface="Arial"/>
                <a:cs typeface="Arial"/>
              </a:rPr>
              <a:t>and </a:t>
            </a:r>
            <a:r>
              <a:rPr sz="2400" dirty="0">
                <a:latin typeface="Arial"/>
                <a:cs typeface="Arial"/>
              </a:rPr>
              <a:t>2 </a:t>
            </a:r>
            <a:r>
              <a:rPr sz="2400" spc="-5" dirty="0">
                <a:latin typeface="Arial"/>
                <a:cs typeface="Arial"/>
              </a:rPr>
              <a:t>of </a:t>
            </a:r>
            <a:r>
              <a:rPr sz="2400" spc="-10" dirty="0">
                <a:latin typeface="Arial"/>
                <a:cs typeface="Arial"/>
              </a:rPr>
              <a:t>NADPH </a:t>
            </a:r>
            <a:r>
              <a:rPr sz="2400" spc="-5" dirty="0">
                <a:latin typeface="Arial"/>
                <a:cs typeface="Arial"/>
              </a:rPr>
              <a:t>are</a:t>
            </a:r>
            <a:r>
              <a:rPr sz="2400" spc="15" dirty="0">
                <a:latin typeface="Arial"/>
                <a:cs typeface="Arial"/>
              </a:rPr>
              <a:t> </a:t>
            </a:r>
            <a:r>
              <a:rPr sz="2400" spc="-5" dirty="0">
                <a:latin typeface="Arial"/>
                <a:cs typeface="Arial"/>
              </a:rPr>
              <a:t>required.</a:t>
            </a:r>
            <a:endParaRPr sz="2400">
              <a:latin typeface="Arial"/>
              <a:cs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55650" y="337820"/>
            <a:ext cx="7561580" cy="618235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3"/>
          <p:cNvPicPr>
            <a:picLocks noChangeAspect="1" noChangeArrowheads="1"/>
          </p:cNvPicPr>
          <p:nvPr/>
        </p:nvPicPr>
        <p:blipFill>
          <a:blip r:embed="rId2"/>
          <a:srcRect/>
          <a:stretch>
            <a:fillRect/>
          </a:stretch>
        </p:blipFill>
        <p:spPr bwMode="auto">
          <a:xfrm>
            <a:off x="609601" y="228600"/>
            <a:ext cx="8077200" cy="6095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NEET Biology Notes Concept of Photophosphorylation - CBSE Tuts"/>
          <p:cNvPicPr>
            <a:picLocks noChangeAspect="1" noChangeArrowheads="1"/>
          </p:cNvPicPr>
          <p:nvPr/>
        </p:nvPicPr>
        <p:blipFill>
          <a:blip r:embed="rId2"/>
          <a:srcRect/>
          <a:stretch>
            <a:fillRect/>
          </a:stretch>
        </p:blipFill>
        <p:spPr bwMode="auto">
          <a:xfrm>
            <a:off x="765175" y="1600200"/>
            <a:ext cx="7616825" cy="4343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4970" y="260350"/>
            <a:ext cx="8425180" cy="61925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57200"/>
            <a:ext cx="8839200" cy="5886227"/>
          </a:xfrm>
          <a:prstGeom prst="rect">
            <a:avLst/>
          </a:prstGeom>
        </p:spPr>
        <p:txBody>
          <a:bodyPr wrap="square">
            <a:spAutoFit/>
          </a:bodyPr>
          <a:lstStyle/>
          <a:p>
            <a:pPr lvl="0" fontAlgn="base">
              <a:spcBef>
                <a:spcPct val="0"/>
              </a:spcBef>
              <a:spcAft>
                <a:spcPct val="0"/>
              </a:spcAft>
            </a:pPr>
            <a:r>
              <a:rPr lang="en-US" b="1" dirty="0" smtClean="0">
                <a:solidFill>
                  <a:srgbClr val="000000"/>
                </a:solidFill>
                <a:latin typeface="Roboto"/>
                <a:cs typeface="Arial" pitchFamily="34" charset="0"/>
              </a:rPr>
              <a:t>1. In photosynthesis dark reaction, is called so because-</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A. It occurs in dark.</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B. It does not require light energy.</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C. It cannot occur during daytime.</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D. It occurs more rapidly at night.</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b="1" dirty="0" err="1" smtClean="0">
                <a:solidFill>
                  <a:srgbClr val="000000"/>
                </a:solidFill>
                <a:latin typeface="Roboto"/>
                <a:cs typeface="Arial" pitchFamily="34" charset="0"/>
              </a:rPr>
              <a:t>Ans</a:t>
            </a:r>
            <a:r>
              <a:rPr lang="en-US" b="1" dirty="0" smtClean="0">
                <a:solidFill>
                  <a:srgbClr val="000000"/>
                </a:solidFill>
                <a:latin typeface="Roboto"/>
                <a:cs typeface="Arial" pitchFamily="34" charset="0"/>
              </a:rPr>
              <a:t>: B</a:t>
            </a:r>
            <a:br>
              <a:rPr lang="en-US" b="1" dirty="0" smtClean="0">
                <a:solidFill>
                  <a:srgbClr val="000000"/>
                </a:solidFill>
                <a:latin typeface="Roboto"/>
                <a:cs typeface="Arial" pitchFamily="34" charset="0"/>
              </a:rPr>
            </a:br>
            <a:endParaRPr lang="en-US" sz="1050" dirty="0" smtClean="0">
              <a:latin typeface="Arial" pitchFamily="34" charset="0"/>
              <a:cs typeface="Arial" pitchFamily="34" charset="0"/>
            </a:endParaRPr>
          </a:p>
          <a:p>
            <a:pPr lvl="0" eaLnBrk="0" fontAlgn="base" hangingPunct="0">
              <a:spcBef>
                <a:spcPct val="0"/>
              </a:spcBef>
              <a:spcAft>
                <a:spcPct val="0"/>
              </a:spcAft>
            </a:pPr>
            <a:r>
              <a:rPr lang="en-US" b="1" dirty="0" smtClean="0">
                <a:solidFill>
                  <a:srgbClr val="000000"/>
                </a:solidFill>
                <a:latin typeface="Roboto"/>
                <a:cs typeface="Arial" pitchFamily="34" charset="0"/>
              </a:rPr>
              <a:t>2. Rate of photosynthesis does not depend upon:</a:t>
            </a:r>
            <a:br>
              <a:rPr lang="en-US" b="1" dirty="0" smtClean="0">
                <a:solidFill>
                  <a:srgbClr val="000000"/>
                </a:solidFill>
                <a:latin typeface="Roboto"/>
                <a:cs typeface="Arial" pitchFamily="34" charset="0"/>
              </a:rPr>
            </a:b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A. Quality of light</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B. Intensity of Light</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C. Duration of Light</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D. Temperature</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b="1" dirty="0" err="1" smtClean="0">
                <a:solidFill>
                  <a:srgbClr val="000000"/>
                </a:solidFill>
                <a:latin typeface="Roboto"/>
                <a:cs typeface="Arial" pitchFamily="34" charset="0"/>
              </a:rPr>
              <a:t>Ans</a:t>
            </a:r>
            <a:r>
              <a:rPr lang="en-US" b="1" dirty="0" smtClean="0">
                <a:solidFill>
                  <a:srgbClr val="000000"/>
                </a:solidFill>
                <a:latin typeface="Roboto"/>
                <a:cs typeface="Arial" pitchFamily="34" charset="0"/>
              </a:rPr>
              <a:t>: C</a:t>
            </a:r>
            <a:br>
              <a:rPr lang="en-US" b="1" dirty="0" smtClean="0">
                <a:solidFill>
                  <a:srgbClr val="000000"/>
                </a:solidFill>
                <a:latin typeface="Roboto"/>
                <a:cs typeface="Arial" pitchFamily="34" charset="0"/>
              </a:rPr>
            </a:br>
            <a:endParaRPr lang="en-US" sz="1050" dirty="0" smtClean="0">
              <a:latin typeface="Arial" pitchFamily="34" charset="0"/>
              <a:cs typeface="Arial" pitchFamily="34" charset="0"/>
            </a:endParaRPr>
          </a:p>
          <a:p>
            <a:pPr lvl="0" eaLnBrk="0" fontAlgn="base" hangingPunct="0">
              <a:spcBef>
                <a:spcPct val="0"/>
              </a:spcBef>
              <a:spcAft>
                <a:spcPct val="0"/>
              </a:spcAft>
            </a:pPr>
            <a:r>
              <a:rPr lang="en-US" b="1" dirty="0" smtClean="0">
                <a:solidFill>
                  <a:srgbClr val="000000"/>
                </a:solidFill>
                <a:latin typeface="Roboto"/>
                <a:cs typeface="Arial" pitchFamily="34" charset="0"/>
              </a:rPr>
              <a:t>3. For photosynthesis green plants require:</a:t>
            </a:r>
            <a:br>
              <a:rPr lang="en-US" b="1" dirty="0" smtClean="0">
                <a:solidFill>
                  <a:srgbClr val="000000"/>
                </a:solidFill>
                <a:latin typeface="Roboto"/>
                <a:cs typeface="Arial" pitchFamily="34" charset="0"/>
              </a:rPr>
            </a:b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A. Chlorophyll only</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B. Light</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C. Carbon dioxide and water</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D. All of the above</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b="1" dirty="0" err="1" smtClean="0">
                <a:solidFill>
                  <a:srgbClr val="000000"/>
                </a:solidFill>
                <a:latin typeface="Roboto"/>
                <a:cs typeface="Arial" pitchFamily="34" charset="0"/>
              </a:rPr>
              <a:t>Ans</a:t>
            </a:r>
            <a:r>
              <a:rPr lang="en-US" b="1" dirty="0" smtClean="0">
                <a:solidFill>
                  <a:srgbClr val="000000"/>
                </a:solidFill>
                <a:latin typeface="Roboto"/>
                <a:cs typeface="Arial" pitchFamily="34" charset="0"/>
              </a:rPr>
              <a:t>: D</a:t>
            </a:r>
            <a:br>
              <a:rPr lang="en-US" b="1" dirty="0" smtClean="0">
                <a:solidFill>
                  <a:srgbClr val="000000"/>
                </a:solidFill>
                <a:latin typeface="Roboto"/>
                <a:cs typeface="Arial" pitchFamily="34" charset="0"/>
              </a:rPr>
            </a:br>
            <a:endParaRPr lang="en-US" sz="105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7332777"/>
          </a:xfrm>
          <a:prstGeom prst="rect">
            <a:avLst/>
          </a:prstGeom>
        </p:spPr>
        <p:txBody>
          <a:bodyPr wrap="square">
            <a:spAutoFit/>
          </a:bodyPr>
          <a:lstStyle/>
          <a:p>
            <a:pPr lvl="0" eaLnBrk="0" fontAlgn="base" hangingPunct="0">
              <a:spcBef>
                <a:spcPct val="0"/>
              </a:spcBef>
              <a:spcAft>
                <a:spcPct val="0"/>
              </a:spcAft>
            </a:pPr>
            <a:r>
              <a:rPr lang="en-US" b="1" dirty="0" smtClean="0">
                <a:solidFill>
                  <a:srgbClr val="000000"/>
                </a:solidFill>
                <a:latin typeface="Roboto"/>
                <a:cs typeface="Arial" pitchFamily="34" charset="0"/>
              </a:rPr>
              <a:t>4. Photosynthesis is a _____ process.</a:t>
            </a:r>
            <a:br>
              <a:rPr lang="en-US" b="1" dirty="0" smtClean="0">
                <a:solidFill>
                  <a:srgbClr val="000000"/>
                </a:solidFill>
                <a:latin typeface="Roboto"/>
                <a:cs typeface="Arial" pitchFamily="34" charset="0"/>
              </a:rPr>
            </a:br>
            <a:r>
              <a:rPr lang="en-US" dirty="0" smtClean="0">
                <a:solidFill>
                  <a:srgbClr val="000000"/>
                </a:solidFill>
                <a:latin typeface="Roboto"/>
                <a:cs typeface="Arial" pitchFamily="34" charset="0"/>
              </a:rPr>
              <a:t>A. Catabolic</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B. Anabolic</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C. Exothermic</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D. Metabolic</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b="1" dirty="0" err="1" smtClean="0">
                <a:solidFill>
                  <a:srgbClr val="000000"/>
                </a:solidFill>
                <a:latin typeface="Roboto"/>
                <a:cs typeface="Arial" pitchFamily="34" charset="0"/>
              </a:rPr>
              <a:t>Ans</a:t>
            </a:r>
            <a:r>
              <a:rPr lang="en-US" b="1" dirty="0" smtClean="0">
                <a:solidFill>
                  <a:srgbClr val="000000"/>
                </a:solidFill>
                <a:latin typeface="Roboto"/>
                <a:cs typeface="Arial" pitchFamily="34" charset="0"/>
              </a:rPr>
              <a:t>: B</a:t>
            </a:r>
            <a:br>
              <a:rPr lang="en-US" b="1" dirty="0" smtClean="0">
                <a:solidFill>
                  <a:srgbClr val="000000"/>
                </a:solidFill>
                <a:latin typeface="Roboto"/>
                <a:cs typeface="Arial" pitchFamily="34" charset="0"/>
              </a:rPr>
            </a:br>
            <a:r>
              <a:rPr lang="en-US" b="1" dirty="0" smtClean="0">
                <a:solidFill>
                  <a:srgbClr val="000000"/>
                </a:solidFill>
                <a:latin typeface="Roboto"/>
                <a:cs typeface="Arial" pitchFamily="34" charset="0"/>
              </a:rPr>
              <a:t>5. Name the pigment which is responsible for absorption of light in plants?</a:t>
            </a:r>
            <a:br>
              <a:rPr lang="en-US" b="1" dirty="0" smtClean="0">
                <a:solidFill>
                  <a:srgbClr val="000000"/>
                </a:solidFill>
                <a:latin typeface="Roboto"/>
                <a:cs typeface="Arial" pitchFamily="34" charset="0"/>
              </a:rPr>
            </a:br>
            <a:r>
              <a:rPr lang="en-US" dirty="0" smtClean="0">
                <a:solidFill>
                  <a:srgbClr val="000000"/>
                </a:solidFill>
                <a:latin typeface="Roboto"/>
                <a:cs typeface="Arial" pitchFamily="34" charset="0"/>
              </a:rPr>
              <a:t>A. Chlorophyll</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B. Stoma</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C. Xylem</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D. Phloem</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b="1" dirty="0" err="1" smtClean="0">
                <a:solidFill>
                  <a:srgbClr val="000000"/>
                </a:solidFill>
                <a:latin typeface="Roboto"/>
                <a:cs typeface="Arial" pitchFamily="34" charset="0"/>
              </a:rPr>
              <a:t>Ans</a:t>
            </a:r>
            <a:r>
              <a:rPr lang="en-US" b="1" dirty="0" smtClean="0">
                <a:solidFill>
                  <a:srgbClr val="000000"/>
                </a:solidFill>
                <a:latin typeface="Roboto"/>
                <a:cs typeface="Arial" pitchFamily="34" charset="0"/>
              </a:rPr>
              <a:t>: A</a:t>
            </a:r>
          </a:p>
          <a:p>
            <a:pPr lvl="0" eaLnBrk="0" fontAlgn="base" hangingPunct="0">
              <a:spcBef>
                <a:spcPct val="0"/>
              </a:spcBef>
              <a:spcAft>
                <a:spcPct val="0"/>
              </a:spcAft>
            </a:pPr>
            <a:r>
              <a:rPr lang="en-US" b="1" dirty="0" smtClean="0">
                <a:solidFill>
                  <a:srgbClr val="000000"/>
                </a:solidFill>
                <a:latin typeface="Roboto"/>
                <a:cs typeface="Arial" pitchFamily="34" charset="0"/>
              </a:rPr>
              <a:t>6. In bacteria name the </a:t>
            </a:r>
            <a:r>
              <a:rPr lang="en-US" b="1" dirty="0" err="1" smtClean="0">
                <a:solidFill>
                  <a:srgbClr val="000000"/>
                </a:solidFill>
                <a:latin typeface="Roboto"/>
                <a:cs typeface="Arial" pitchFamily="34" charset="0"/>
              </a:rPr>
              <a:t>colour</a:t>
            </a:r>
            <a:r>
              <a:rPr lang="en-US" b="1" dirty="0" smtClean="0">
                <a:solidFill>
                  <a:srgbClr val="000000"/>
                </a:solidFill>
                <a:latin typeface="Roboto"/>
                <a:cs typeface="Arial" pitchFamily="34" charset="0"/>
              </a:rPr>
              <a:t> of light which is responsible for photosynthesis?</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A. Ultra-Violet</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B. Blue</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C. Red</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D. None of the above</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b="1" dirty="0" err="1" smtClean="0">
                <a:solidFill>
                  <a:srgbClr val="000000"/>
                </a:solidFill>
                <a:latin typeface="Roboto"/>
                <a:cs typeface="Arial" pitchFamily="34" charset="0"/>
              </a:rPr>
              <a:t>Ans</a:t>
            </a:r>
            <a:r>
              <a:rPr lang="en-US" b="1" dirty="0" smtClean="0">
                <a:solidFill>
                  <a:srgbClr val="000000"/>
                </a:solidFill>
                <a:latin typeface="Roboto"/>
                <a:cs typeface="Arial" pitchFamily="34" charset="0"/>
              </a:rPr>
              <a:t>: C</a:t>
            </a:r>
            <a:br>
              <a:rPr lang="en-US" b="1" dirty="0" smtClean="0">
                <a:solidFill>
                  <a:srgbClr val="000000"/>
                </a:solidFill>
                <a:latin typeface="Roboto"/>
                <a:cs typeface="Arial" pitchFamily="34" charset="0"/>
              </a:rPr>
            </a:br>
            <a:r>
              <a:rPr lang="en-US" b="1" dirty="0" smtClean="0">
                <a:solidFill>
                  <a:srgbClr val="000000"/>
                </a:solidFill>
                <a:latin typeface="Roboto"/>
                <a:cs typeface="Arial" pitchFamily="34" charset="0"/>
              </a:rPr>
              <a:t>7. </a:t>
            </a:r>
            <a:r>
              <a:rPr lang="en-US" b="1" dirty="0" err="1" smtClean="0">
                <a:solidFill>
                  <a:srgbClr val="000000"/>
                </a:solidFill>
                <a:latin typeface="Roboto"/>
                <a:cs typeface="Arial" pitchFamily="34" charset="0"/>
              </a:rPr>
              <a:t>Quantasomes</a:t>
            </a:r>
            <a:r>
              <a:rPr lang="en-US" b="1" dirty="0" smtClean="0">
                <a:solidFill>
                  <a:srgbClr val="000000"/>
                </a:solidFill>
                <a:latin typeface="Roboto"/>
                <a:cs typeface="Arial" pitchFamily="34" charset="0"/>
              </a:rPr>
              <a:t> are found in:</a:t>
            </a:r>
            <a:br>
              <a:rPr lang="en-US" b="1" dirty="0" smtClean="0">
                <a:solidFill>
                  <a:srgbClr val="000000"/>
                </a:solidFill>
                <a:latin typeface="Roboto"/>
                <a:cs typeface="Arial" pitchFamily="34" charset="0"/>
              </a:rPr>
            </a:br>
            <a:r>
              <a:rPr lang="en-US" dirty="0" smtClean="0">
                <a:solidFill>
                  <a:srgbClr val="000000"/>
                </a:solidFill>
                <a:latin typeface="Roboto"/>
                <a:cs typeface="Arial" pitchFamily="34" charset="0"/>
              </a:rPr>
              <a:t>A. </a:t>
            </a:r>
            <a:r>
              <a:rPr lang="en-US" dirty="0" err="1" smtClean="0">
                <a:solidFill>
                  <a:srgbClr val="000000"/>
                </a:solidFill>
                <a:latin typeface="Roboto"/>
                <a:cs typeface="Arial" pitchFamily="34" charset="0"/>
              </a:rPr>
              <a:t>Cristae</a:t>
            </a:r>
            <a:r>
              <a:rPr lang="en-US" dirty="0" smtClean="0">
                <a:solidFill>
                  <a:srgbClr val="000000"/>
                </a:solidFill>
                <a:latin typeface="Roboto"/>
                <a:cs typeface="Arial" pitchFamily="34" charset="0"/>
              </a:rPr>
              <a:t> of mitochondria</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B. </a:t>
            </a:r>
            <a:r>
              <a:rPr lang="en-US" dirty="0" err="1" smtClean="0">
                <a:solidFill>
                  <a:srgbClr val="000000"/>
                </a:solidFill>
                <a:latin typeface="Roboto"/>
                <a:cs typeface="Arial" pitchFamily="34" charset="0"/>
              </a:rPr>
              <a:t>Thylakoid</a:t>
            </a:r>
            <a:r>
              <a:rPr lang="en-US" dirty="0" smtClean="0">
                <a:solidFill>
                  <a:srgbClr val="000000"/>
                </a:solidFill>
                <a:latin typeface="Roboto"/>
                <a:cs typeface="Arial" pitchFamily="34" charset="0"/>
              </a:rPr>
              <a:t> membrane of chloroplasts</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C. Nucleus membrane</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D. </a:t>
            </a:r>
            <a:r>
              <a:rPr lang="en-US" dirty="0" err="1" smtClean="0">
                <a:solidFill>
                  <a:srgbClr val="000000"/>
                </a:solidFill>
                <a:latin typeface="Roboto"/>
                <a:cs typeface="Arial" pitchFamily="34" charset="0"/>
              </a:rPr>
              <a:t>Lysosome</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b="1" dirty="0" err="1" smtClean="0">
                <a:solidFill>
                  <a:srgbClr val="000000"/>
                </a:solidFill>
                <a:latin typeface="Roboto"/>
                <a:cs typeface="Arial" pitchFamily="34" charset="0"/>
              </a:rPr>
              <a:t>Ans</a:t>
            </a:r>
            <a:r>
              <a:rPr lang="en-US" b="1" dirty="0" smtClean="0">
                <a:solidFill>
                  <a:srgbClr val="000000"/>
                </a:solidFill>
                <a:latin typeface="Roboto"/>
                <a:cs typeface="Arial" pitchFamily="34" charset="0"/>
              </a:rPr>
              <a:t>: B</a:t>
            </a:r>
            <a:br>
              <a:rPr lang="en-US" b="1" dirty="0" smtClean="0">
                <a:solidFill>
                  <a:srgbClr val="000000"/>
                </a:solidFill>
                <a:latin typeface="Roboto"/>
                <a:cs typeface="Arial" pitchFamily="34" charset="0"/>
              </a:rPr>
            </a:br>
            <a:endParaRPr lang="en-US" sz="1050" dirty="0" smtClean="0">
              <a:latin typeface="Arial" pitchFamily="34" charset="0"/>
              <a:cs typeface="Arial" pitchFamily="34" charset="0"/>
            </a:endParaRPr>
          </a:p>
          <a:p>
            <a:pPr lvl="0" eaLnBrk="0" fontAlgn="base" hangingPunct="0">
              <a:spcBef>
                <a:spcPct val="0"/>
              </a:spcBef>
              <a:spcAft>
                <a:spcPct val="0"/>
              </a:spcAft>
            </a:pP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0777"/>
            <a:ext cx="8001000" cy="6440225"/>
          </a:xfrm>
          <a:prstGeom prst="rect">
            <a:avLst/>
          </a:prstGeom>
        </p:spPr>
        <p:txBody>
          <a:bodyPr wrap="square">
            <a:spAutoFit/>
          </a:bodyPr>
          <a:lstStyle/>
          <a:p>
            <a:pPr lvl="0" eaLnBrk="0" fontAlgn="base" hangingPunct="0">
              <a:spcBef>
                <a:spcPct val="0"/>
              </a:spcBef>
              <a:spcAft>
                <a:spcPct val="0"/>
              </a:spcAft>
            </a:pPr>
            <a:r>
              <a:rPr lang="en-US" b="1" dirty="0" smtClean="0">
                <a:solidFill>
                  <a:srgbClr val="000000"/>
                </a:solidFill>
                <a:latin typeface="Roboto"/>
                <a:cs typeface="Arial" pitchFamily="34" charset="0"/>
              </a:rPr>
              <a:t>8. Name the metal present in chlorophyll ‘a’ and ‘b’?</a:t>
            </a:r>
            <a:br>
              <a:rPr lang="en-US" b="1" dirty="0" smtClean="0">
                <a:solidFill>
                  <a:srgbClr val="000000"/>
                </a:solidFill>
                <a:latin typeface="Roboto"/>
                <a:cs typeface="Arial" pitchFamily="34" charset="0"/>
              </a:rPr>
            </a:b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A. Iron</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B. Copper</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C. Magnesium</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D. Manganese</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b="1" dirty="0" err="1" smtClean="0">
                <a:solidFill>
                  <a:srgbClr val="000000"/>
                </a:solidFill>
                <a:latin typeface="Roboto"/>
                <a:cs typeface="Arial" pitchFamily="34" charset="0"/>
              </a:rPr>
              <a:t>Ans</a:t>
            </a:r>
            <a:r>
              <a:rPr lang="en-US" b="1" dirty="0" smtClean="0">
                <a:solidFill>
                  <a:srgbClr val="000000"/>
                </a:solidFill>
                <a:latin typeface="Roboto"/>
                <a:cs typeface="Arial" pitchFamily="34" charset="0"/>
              </a:rPr>
              <a:t>: C</a:t>
            </a:r>
            <a:br>
              <a:rPr lang="en-US" b="1" dirty="0" smtClean="0">
                <a:solidFill>
                  <a:srgbClr val="000000"/>
                </a:solidFill>
                <a:latin typeface="Roboto"/>
                <a:cs typeface="Arial" pitchFamily="34" charset="0"/>
              </a:rPr>
            </a:br>
            <a:endParaRPr lang="en-US" sz="1050" dirty="0" smtClean="0">
              <a:latin typeface="Arial" pitchFamily="34" charset="0"/>
              <a:cs typeface="Arial" pitchFamily="34" charset="0"/>
            </a:endParaRPr>
          </a:p>
          <a:p>
            <a:pPr lvl="0" eaLnBrk="0" fontAlgn="base" hangingPunct="0">
              <a:spcBef>
                <a:spcPct val="0"/>
              </a:spcBef>
              <a:spcAft>
                <a:spcPct val="0"/>
              </a:spcAft>
            </a:pPr>
            <a:r>
              <a:rPr lang="en-US" b="1" dirty="0" smtClean="0">
                <a:solidFill>
                  <a:srgbClr val="000000"/>
                </a:solidFill>
                <a:latin typeface="Roboto"/>
                <a:cs typeface="Arial" pitchFamily="34" charset="0"/>
              </a:rPr>
              <a:t>9. Name the structural unit of photosynthesis?</a:t>
            </a:r>
            <a:br>
              <a:rPr lang="en-US" b="1" dirty="0" smtClean="0">
                <a:solidFill>
                  <a:srgbClr val="000000"/>
                </a:solidFill>
                <a:latin typeface="Roboto"/>
                <a:cs typeface="Arial" pitchFamily="34" charset="0"/>
              </a:rPr>
            </a:b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A. </a:t>
            </a:r>
            <a:r>
              <a:rPr lang="en-US" dirty="0" err="1" smtClean="0">
                <a:solidFill>
                  <a:srgbClr val="000000"/>
                </a:solidFill>
                <a:latin typeface="Roboto"/>
                <a:cs typeface="Arial" pitchFamily="34" charset="0"/>
              </a:rPr>
              <a:t>Thylakoid</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B. </a:t>
            </a:r>
            <a:r>
              <a:rPr lang="en-US" dirty="0" err="1" smtClean="0">
                <a:solidFill>
                  <a:srgbClr val="000000"/>
                </a:solidFill>
                <a:latin typeface="Roboto"/>
                <a:cs typeface="Arial" pitchFamily="34" charset="0"/>
              </a:rPr>
              <a:t>Grana</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C. </a:t>
            </a:r>
            <a:r>
              <a:rPr lang="en-US" dirty="0" err="1" smtClean="0">
                <a:solidFill>
                  <a:srgbClr val="000000"/>
                </a:solidFill>
                <a:latin typeface="Roboto"/>
                <a:cs typeface="Arial" pitchFamily="34" charset="0"/>
              </a:rPr>
              <a:t>Stroma</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D. Chlorophyll</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b="1" dirty="0" err="1" smtClean="0">
                <a:solidFill>
                  <a:srgbClr val="000000"/>
                </a:solidFill>
                <a:latin typeface="Roboto"/>
                <a:cs typeface="Arial" pitchFamily="34" charset="0"/>
              </a:rPr>
              <a:t>Ans</a:t>
            </a:r>
            <a:r>
              <a:rPr lang="en-US" b="1" dirty="0" smtClean="0">
                <a:solidFill>
                  <a:srgbClr val="000000"/>
                </a:solidFill>
                <a:latin typeface="Roboto"/>
                <a:cs typeface="Arial" pitchFamily="34" charset="0"/>
              </a:rPr>
              <a:t>: A</a:t>
            </a:r>
            <a:br>
              <a:rPr lang="en-US" b="1" dirty="0" smtClean="0">
                <a:solidFill>
                  <a:srgbClr val="000000"/>
                </a:solidFill>
                <a:latin typeface="Roboto"/>
                <a:cs typeface="Arial" pitchFamily="34" charset="0"/>
              </a:rPr>
            </a:br>
            <a:endParaRPr lang="en-US" sz="1050" dirty="0" smtClean="0">
              <a:latin typeface="Arial" pitchFamily="34" charset="0"/>
              <a:cs typeface="Arial" pitchFamily="34" charset="0"/>
            </a:endParaRPr>
          </a:p>
          <a:p>
            <a:pPr lvl="0" eaLnBrk="0" fontAlgn="base" hangingPunct="0">
              <a:spcBef>
                <a:spcPct val="0"/>
              </a:spcBef>
              <a:spcAft>
                <a:spcPct val="0"/>
              </a:spcAft>
            </a:pPr>
            <a:r>
              <a:rPr lang="en-US" b="1" dirty="0" smtClean="0">
                <a:solidFill>
                  <a:srgbClr val="000000"/>
                </a:solidFill>
                <a:latin typeface="Roboto"/>
                <a:cs typeface="Arial" pitchFamily="34" charset="0"/>
              </a:rPr>
              <a:t>10. Which of the following statements are true regarding </a:t>
            </a:r>
            <a:r>
              <a:rPr lang="en-US" b="1" dirty="0" err="1" smtClean="0">
                <a:solidFill>
                  <a:srgbClr val="000000"/>
                </a:solidFill>
                <a:latin typeface="Roboto"/>
                <a:cs typeface="Arial" pitchFamily="34" charset="0"/>
              </a:rPr>
              <a:t>Photosystems</a:t>
            </a:r>
            <a:r>
              <a:rPr lang="en-US" b="1" dirty="0" smtClean="0">
                <a:solidFill>
                  <a:srgbClr val="000000"/>
                </a:solidFill>
                <a:latin typeface="Roboto"/>
                <a:cs typeface="Arial" pitchFamily="34" charset="0"/>
              </a:rPr>
              <a:t>?</a:t>
            </a:r>
            <a:br>
              <a:rPr lang="en-US" b="1" dirty="0" smtClean="0">
                <a:solidFill>
                  <a:srgbClr val="000000"/>
                </a:solidFill>
                <a:latin typeface="Roboto"/>
                <a:cs typeface="Arial" pitchFamily="34" charset="0"/>
              </a:rPr>
            </a:b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A. </a:t>
            </a:r>
            <a:r>
              <a:rPr lang="en-US" dirty="0" err="1" smtClean="0">
                <a:solidFill>
                  <a:srgbClr val="000000"/>
                </a:solidFill>
                <a:latin typeface="Roboto"/>
                <a:cs typeface="Arial" pitchFamily="34" charset="0"/>
              </a:rPr>
              <a:t>Photosystems</a:t>
            </a:r>
            <a:r>
              <a:rPr lang="en-US" dirty="0" smtClean="0">
                <a:solidFill>
                  <a:srgbClr val="000000"/>
                </a:solidFill>
                <a:latin typeface="Roboto"/>
                <a:cs typeface="Arial" pitchFamily="34" charset="0"/>
              </a:rPr>
              <a:t> are arrangements of chlorophyll and other pigments packed into </a:t>
            </a:r>
            <a:r>
              <a:rPr lang="en-US" dirty="0" err="1" smtClean="0">
                <a:solidFill>
                  <a:srgbClr val="000000"/>
                </a:solidFill>
                <a:latin typeface="Roboto"/>
                <a:cs typeface="Arial" pitchFamily="34" charset="0"/>
              </a:rPr>
              <a:t>thylakoids</a:t>
            </a:r>
            <a:r>
              <a:rPr lang="en-US" dirty="0" smtClean="0">
                <a:solidFill>
                  <a:srgbClr val="000000"/>
                </a:solidFill>
                <a:latin typeface="Roboto"/>
                <a:cs typeface="Arial" pitchFamily="34" charset="0"/>
              </a:rPr>
              <a:t>.</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B. Many Prokaryotes have only one </a:t>
            </a:r>
            <a:r>
              <a:rPr lang="en-US" dirty="0" err="1" smtClean="0">
                <a:solidFill>
                  <a:srgbClr val="000000"/>
                </a:solidFill>
                <a:latin typeface="Roboto"/>
                <a:cs typeface="Arial" pitchFamily="34" charset="0"/>
              </a:rPr>
              <a:t>photosystem</a:t>
            </a:r>
            <a:r>
              <a:rPr lang="en-US" dirty="0" smtClean="0">
                <a:solidFill>
                  <a:srgbClr val="000000"/>
                </a:solidFill>
                <a:latin typeface="Roboto"/>
                <a:cs typeface="Arial" pitchFamily="34" charset="0"/>
              </a:rPr>
              <a:t>.</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C. Both A and B are correct.</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Roboto"/>
                <a:cs typeface="Arial" pitchFamily="34" charset="0"/>
              </a:rPr>
              <a:t>D. Only A is correct.</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b="1" dirty="0" err="1" smtClean="0">
                <a:solidFill>
                  <a:srgbClr val="000000"/>
                </a:solidFill>
                <a:latin typeface="Roboto"/>
                <a:cs typeface="Arial" pitchFamily="34" charset="0"/>
              </a:rPr>
              <a:t>Ans</a:t>
            </a:r>
            <a:r>
              <a:rPr lang="en-US" b="1" dirty="0" smtClean="0">
                <a:solidFill>
                  <a:srgbClr val="000000"/>
                </a:solidFill>
                <a:latin typeface="Roboto"/>
                <a:cs typeface="Arial" pitchFamily="34" charset="0"/>
              </a:rPr>
              <a:t>: C</a:t>
            </a:r>
            <a:r>
              <a:rPr lang="en-US" dirty="0" smtClean="0">
                <a:solidFill>
                  <a:srgbClr val="000000"/>
                </a:solidFill>
                <a:latin typeface="Roboto"/>
                <a:cs typeface="Arial" pitchFamily="34" charset="0"/>
              </a:rPr>
              <a:t>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0540" y="520700"/>
            <a:ext cx="3299460" cy="574040"/>
          </a:xfrm>
          <a:prstGeom prst="rect">
            <a:avLst/>
          </a:prstGeom>
        </p:spPr>
        <p:txBody>
          <a:bodyPr vert="horz" wrap="square" lIns="0" tIns="12700" rIns="0" bIns="0" rtlCol="0">
            <a:spAutoFit/>
          </a:bodyPr>
          <a:lstStyle/>
          <a:p>
            <a:pPr marL="38100">
              <a:lnSpc>
                <a:spcPct val="100000"/>
              </a:lnSpc>
              <a:spcBef>
                <a:spcPts val="100"/>
              </a:spcBef>
            </a:pPr>
            <a:r>
              <a:rPr sz="3600" b="0" dirty="0">
                <a:solidFill>
                  <a:srgbClr val="000000"/>
                </a:solidFill>
                <a:latin typeface="Arial"/>
                <a:cs typeface="Arial"/>
              </a:rPr>
              <a:t>The C</a:t>
            </a:r>
            <a:r>
              <a:rPr sz="3150" b="0" baseline="-23809" dirty="0">
                <a:solidFill>
                  <a:srgbClr val="000000"/>
                </a:solidFill>
                <a:latin typeface="Arial"/>
                <a:cs typeface="Arial"/>
              </a:rPr>
              <a:t>4</a:t>
            </a:r>
            <a:r>
              <a:rPr sz="3150" b="0" spc="525" baseline="-23809" dirty="0">
                <a:solidFill>
                  <a:srgbClr val="000000"/>
                </a:solidFill>
                <a:latin typeface="Arial"/>
                <a:cs typeface="Arial"/>
              </a:rPr>
              <a:t> </a:t>
            </a:r>
            <a:r>
              <a:rPr sz="3600" b="0" spc="-10" dirty="0">
                <a:solidFill>
                  <a:srgbClr val="000000"/>
                </a:solidFill>
                <a:latin typeface="Arial"/>
                <a:cs typeface="Arial"/>
              </a:rPr>
              <a:t>pathway</a:t>
            </a:r>
            <a:endParaRPr sz="3600">
              <a:latin typeface="Arial"/>
              <a:cs typeface="Arial"/>
            </a:endParaRPr>
          </a:p>
        </p:txBody>
      </p:sp>
      <p:sp>
        <p:nvSpPr>
          <p:cNvPr id="3" name="object 3"/>
          <p:cNvSpPr txBox="1"/>
          <p:nvPr/>
        </p:nvSpPr>
        <p:spPr>
          <a:xfrm>
            <a:off x="535940" y="179832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4" name="object 4"/>
          <p:cNvSpPr txBox="1"/>
          <p:nvPr/>
        </p:nvSpPr>
        <p:spPr>
          <a:xfrm>
            <a:off x="535940" y="403225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5" name="object 5"/>
          <p:cNvSpPr txBox="1"/>
          <p:nvPr/>
        </p:nvSpPr>
        <p:spPr>
          <a:xfrm>
            <a:off x="510540" y="1371600"/>
            <a:ext cx="8176260" cy="4306807"/>
          </a:xfrm>
          <a:prstGeom prst="rect">
            <a:avLst/>
          </a:prstGeom>
        </p:spPr>
        <p:txBody>
          <a:bodyPr vert="horz" wrap="square" lIns="0" tIns="12700" rIns="0" bIns="0" rtlCol="0">
            <a:spAutoFit/>
          </a:bodyPr>
          <a:lstStyle/>
          <a:p>
            <a:pPr marL="381000" marR="43180" algn="just">
              <a:lnSpc>
                <a:spcPct val="100000"/>
              </a:lnSpc>
              <a:spcBef>
                <a:spcPts val="100"/>
              </a:spcBef>
            </a:pPr>
            <a:r>
              <a:rPr sz="2400" spc="-5" dirty="0">
                <a:latin typeface="Arial"/>
                <a:cs typeface="Arial"/>
              </a:rPr>
              <a:t>Plants that are </a:t>
            </a:r>
            <a:r>
              <a:rPr sz="2400" spc="-10" dirty="0">
                <a:latin typeface="Arial"/>
                <a:cs typeface="Arial"/>
              </a:rPr>
              <a:t>adapted </a:t>
            </a:r>
            <a:r>
              <a:rPr sz="2400" dirty="0">
                <a:latin typeface="Arial"/>
                <a:cs typeface="Arial"/>
              </a:rPr>
              <a:t>to dry </a:t>
            </a:r>
            <a:r>
              <a:rPr sz="2400" spc="-5" dirty="0">
                <a:latin typeface="Arial"/>
                <a:cs typeface="Arial"/>
              </a:rPr>
              <a:t>tropical </a:t>
            </a:r>
            <a:r>
              <a:rPr sz="2400" spc="-10" dirty="0">
                <a:latin typeface="Arial"/>
                <a:cs typeface="Arial"/>
              </a:rPr>
              <a:t>regions </a:t>
            </a:r>
            <a:r>
              <a:rPr sz="2400" spc="-5" dirty="0">
                <a:latin typeface="Arial"/>
                <a:cs typeface="Arial"/>
              </a:rPr>
              <a:t>have the  </a:t>
            </a:r>
            <a:r>
              <a:rPr sz="2400" spc="-170" dirty="0">
                <a:latin typeface="Arial"/>
                <a:cs typeface="Arial"/>
              </a:rPr>
              <a:t>C</a:t>
            </a:r>
            <a:r>
              <a:rPr sz="2100" spc="-254" baseline="-23809" dirty="0">
                <a:latin typeface="Arial"/>
                <a:cs typeface="Arial"/>
              </a:rPr>
              <a:t>4</a:t>
            </a:r>
            <a:r>
              <a:rPr sz="2100" spc="60" baseline="-23809" dirty="0">
                <a:latin typeface="Arial"/>
                <a:cs typeface="Arial"/>
              </a:rPr>
              <a:t> </a:t>
            </a:r>
            <a:r>
              <a:rPr sz="2400" spc="-5" dirty="0">
                <a:latin typeface="Arial"/>
                <a:cs typeface="Arial"/>
              </a:rPr>
              <a:t>pathway.</a:t>
            </a:r>
            <a:endParaRPr sz="2400">
              <a:latin typeface="Arial"/>
              <a:cs typeface="Arial"/>
            </a:endParaRPr>
          </a:p>
          <a:p>
            <a:pPr marL="381000" indent="-342900" algn="just">
              <a:lnSpc>
                <a:spcPct val="100000"/>
              </a:lnSpc>
              <a:spcBef>
                <a:spcPts val="1060"/>
              </a:spcBef>
              <a:buChar char="•"/>
              <a:tabLst>
                <a:tab pos="380365" algn="l"/>
                <a:tab pos="381000" algn="l"/>
                <a:tab pos="3158490" algn="l"/>
              </a:tabLst>
            </a:pPr>
            <a:r>
              <a:rPr sz="3600" spc="-254" baseline="1157" dirty="0">
                <a:latin typeface="Arial"/>
                <a:cs typeface="Arial"/>
              </a:rPr>
              <a:t>C</a:t>
            </a:r>
            <a:r>
              <a:rPr sz="2100" spc="-254" baseline="-21825" dirty="0">
                <a:latin typeface="Arial"/>
                <a:cs typeface="Arial"/>
              </a:rPr>
              <a:t>4   </a:t>
            </a:r>
            <a:r>
              <a:rPr sz="3600" spc="-15" baseline="1157" dirty="0">
                <a:latin typeface="Arial"/>
                <a:cs typeface="Arial"/>
              </a:rPr>
              <a:t>oxalo</a:t>
            </a:r>
            <a:r>
              <a:rPr sz="3600" spc="15" baseline="1157" dirty="0">
                <a:latin typeface="Arial"/>
                <a:cs typeface="Arial"/>
              </a:rPr>
              <a:t> </a:t>
            </a:r>
            <a:r>
              <a:rPr sz="3600" spc="-7" baseline="1157" dirty="0">
                <a:latin typeface="Arial"/>
                <a:cs typeface="Arial"/>
              </a:rPr>
              <a:t>acetic</a:t>
            </a:r>
            <a:r>
              <a:rPr sz="3600" spc="15" baseline="1157" dirty="0">
                <a:latin typeface="Arial"/>
                <a:cs typeface="Arial"/>
              </a:rPr>
              <a:t> </a:t>
            </a:r>
            <a:r>
              <a:rPr sz="3600" spc="-7" baseline="1157" dirty="0">
                <a:latin typeface="Arial"/>
                <a:cs typeface="Arial"/>
              </a:rPr>
              <a:t>acid	is the first </a:t>
            </a:r>
            <a:r>
              <a:rPr sz="3600" spc="-150" baseline="1157" dirty="0">
                <a:latin typeface="Arial"/>
                <a:cs typeface="Arial"/>
              </a:rPr>
              <a:t>CO</a:t>
            </a:r>
            <a:r>
              <a:rPr sz="2100" spc="-150" baseline="-21825" dirty="0">
                <a:latin typeface="Arial"/>
                <a:cs typeface="Arial"/>
              </a:rPr>
              <a:t>2 </a:t>
            </a:r>
            <a:r>
              <a:rPr sz="3600" spc="-7" baseline="1157" dirty="0">
                <a:latin typeface="Arial"/>
                <a:cs typeface="Arial"/>
              </a:rPr>
              <a:t>fixation</a:t>
            </a:r>
            <a:r>
              <a:rPr sz="3600" spc="112" baseline="1157" dirty="0">
                <a:latin typeface="Arial"/>
                <a:cs typeface="Arial"/>
              </a:rPr>
              <a:t> </a:t>
            </a:r>
            <a:r>
              <a:rPr sz="3600" spc="-7" baseline="1157" dirty="0">
                <a:latin typeface="Arial"/>
                <a:cs typeface="Arial"/>
              </a:rPr>
              <a:t>product</a:t>
            </a:r>
            <a:endParaRPr sz="3600" baseline="1157">
              <a:latin typeface="Arial"/>
              <a:cs typeface="Arial"/>
            </a:endParaRPr>
          </a:p>
          <a:p>
            <a:pPr marL="381000" marR="84455" indent="-342900" algn="just">
              <a:lnSpc>
                <a:spcPct val="111500"/>
              </a:lnSpc>
              <a:spcBef>
                <a:spcPts val="655"/>
              </a:spcBef>
              <a:buChar char="•"/>
              <a:tabLst>
                <a:tab pos="380365" algn="l"/>
                <a:tab pos="381000" algn="l"/>
              </a:tabLst>
            </a:pPr>
            <a:r>
              <a:rPr sz="3600" baseline="1157" dirty="0">
                <a:latin typeface="Arial"/>
                <a:cs typeface="Arial"/>
              </a:rPr>
              <a:t>The </a:t>
            </a:r>
            <a:r>
              <a:rPr sz="3600" spc="-7" baseline="1157" dirty="0">
                <a:latin typeface="Arial"/>
                <a:cs typeface="Arial"/>
              </a:rPr>
              <a:t>plants with </a:t>
            </a:r>
            <a:r>
              <a:rPr sz="3600" spc="-240" baseline="1157" dirty="0">
                <a:latin typeface="Arial"/>
                <a:cs typeface="Arial"/>
              </a:rPr>
              <a:t>C</a:t>
            </a:r>
            <a:r>
              <a:rPr sz="2100" spc="-240" baseline="-21825" dirty="0">
                <a:latin typeface="Arial"/>
                <a:cs typeface="Arial"/>
              </a:rPr>
              <a:t>4 </a:t>
            </a:r>
            <a:r>
              <a:rPr sz="3600" spc="-7" baseline="1157" dirty="0">
                <a:latin typeface="Arial"/>
                <a:cs typeface="Arial"/>
              </a:rPr>
              <a:t>pathway does follow </a:t>
            </a:r>
            <a:r>
              <a:rPr sz="3600" spc="-15" baseline="1157" dirty="0">
                <a:latin typeface="Arial"/>
                <a:cs typeface="Arial"/>
              </a:rPr>
              <a:t>Calvin </a:t>
            </a:r>
            <a:r>
              <a:rPr sz="3600" spc="-7" baseline="1157" dirty="0">
                <a:latin typeface="Arial"/>
                <a:cs typeface="Arial"/>
              </a:rPr>
              <a:t>cycle </a:t>
            </a:r>
            <a:r>
              <a:rPr sz="3600" baseline="1157" dirty="0">
                <a:latin typeface="Arial"/>
                <a:cs typeface="Arial"/>
              </a:rPr>
              <a:t>as </a:t>
            </a:r>
            <a:r>
              <a:rPr sz="2400" dirty="0">
                <a:latin typeface="Arial"/>
                <a:cs typeface="Arial"/>
              </a:rPr>
              <a:t> </a:t>
            </a:r>
            <a:r>
              <a:rPr sz="2400" spc="-5" dirty="0">
                <a:latin typeface="Arial"/>
                <a:cs typeface="Arial"/>
              </a:rPr>
              <a:t>the </a:t>
            </a:r>
            <a:r>
              <a:rPr sz="2400" dirty="0">
                <a:latin typeface="Arial"/>
                <a:cs typeface="Arial"/>
              </a:rPr>
              <a:t>main </a:t>
            </a:r>
            <a:r>
              <a:rPr sz="2400" spc="-5" dirty="0">
                <a:latin typeface="Arial"/>
                <a:cs typeface="Arial"/>
              </a:rPr>
              <a:t>biosynthetic pathway.</a:t>
            </a:r>
            <a:endParaRPr sz="2400">
              <a:latin typeface="Arial"/>
              <a:cs typeface="Arial"/>
            </a:endParaRPr>
          </a:p>
          <a:p>
            <a:pPr marL="381000" marR="125730" algn="just">
              <a:lnSpc>
                <a:spcPct val="106900"/>
              </a:lnSpc>
              <a:spcBef>
                <a:spcPts val="405"/>
              </a:spcBef>
            </a:pPr>
            <a:r>
              <a:rPr sz="2400" spc="-170" dirty="0">
                <a:latin typeface="Arial"/>
                <a:cs typeface="Arial"/>
              </a:rPr>
              <a:t>C</a:t>
            </a:r>
            <a:r>
              <a:rPr sz="2100" spc="-254" baseline="-23809" dirty="0">
                <a:latin typeface="Arial"/>
                <a:cs typeface="Arial"/>
              </a:rPr>
              <a:t>4 </a:t>
            </a:r>
            <a:r>
              <a:rPr sz="2400" spc="-5" dirty="0">
                <a:latin typeface="Arial"/>
                <a:cs typeface="Arial"/>
              </a:rPr>
              <a:t>plants differ </a:t>
            </a:r>
            <a:r>
              <a:rPr sz="2400" dirty="0">
                <a:latin typeface="Arial"/>
                <a:cs typeface="Arial"/>
              </a:rPr>
              <a:t>from </a:t>
            </a:r>
            <a:r>
              <a:rPr sz="2400" spc="-150" dirty="0">
                <a:latin typeface="Arial"/>
                <a:cs typeface="Arial"/>
              </a:rPr>
              <a:t>C</a:t>
            </a:r>
            <a:r>
              <a:rPr sz="2100" spc="-225" baseline="-23809" dirty="0">
                <a:latin typeface="Arial"/>
                <a:cs typeface="Arial"/>
              </a:rPr>
              <a:t>3 </a:t>
            </a:r>
            <a:r>
              <a:rPr sz="2400" spc="-10" dirty="0">
                <a:latin typeface="Arial"/>
                <a:cs typeface="Arial"/>
              </a:rPr>
              <a:t>plants </a:t>
            </a:r>
            <a:r>
              <a:rPr sz="2400" spc="-5" dirty="0">
                <a:latin typeface="Arial"/>
                <a:cs typeface="Arial"/>
              </a:rPr>
              <a:t>by </a:t>
            </a:r>
            <a:r>
              <a:rPr sz="2400" spc="-10" dirty="0">
                <a:latin typeface="Arial"/>
                <a:cs typeface="Arial"/>
              </a:rPr>
              <a:t>having </a:t>
            </a:r>
            <a:r>
              <a:rPr sz="2400" spc="-5" dirty="0">
                <a:latin typeface="Arial"/>
                <a:cs typeface="Arial"/>
              </a:rPr>
              <a:t>special type of  </a:t>
            </a:r>
            <a:r>
              <a:rPr sz="2400" spc="-10" dirty="0">
                <a:latin typeface="Arial"/>
                <a:cs typeface="Arial"/>
              </a:rPr>
              <a:t>leaf </a:t>
            </a:r>
            <a:r>
              <a:rPr sz="2400" spc="-5" dirty="0">
                <a:latin typeface="Arial"/>
                <a:cs typeface="Arial"/>
              </a:rPr>
              <a:t>anatomy, they tolerate </a:t>
            </a:r>
            <a:r>
              <a:rPr sz="2400" spc="-10" dirty="0">
                <a:latin typeface="Arial"/>
                <a:cs typeface="Arial"/>
              </a:rPr>
              <a:t>higher </a:t>
            </a:r>
            <a:r>
              <a:rPr sz="2400" spc="-5" dirty="0">
                <a:latin typeface="Arial"/>
                <a:cs typeface="Arial"/>
              </a:rPr>
              <a:t>temperatures, they  show </a:t>
            </a:r>
            <a:r>
              <a:rPr sz="2400" dirty="0">
                <a:latin typeface="Arial"/>
                <a:cs typeface="Arial"/>
              </a:rPr>
              <a:t>a </a:t>
            </a:r>
            <a:r>
              <a:rPr sz="2400" spc="-5" dirty="0">
                <a:latin typeface="Arial"/>
                <a:cs typeface="Arial"/>
              </a:rPr>
              <a:t>response </a:t>
            </a:r>
            <a:r>
              <a:rPr sz="2400" spc="5" dirty="0">
                <a:latin typeface="Arial"/>
                <a:cs typeface="Arial"/>
              </a:rPr>
              <a:t>to </a:t>
            </a:r>
            <a:r>
              <a:rPr sz="2400" spc="-10" dirty="0">
                <a:latin typeface="Arial"/>
                <a:cs typeface="Arial"/>
              </a:rPr>
              <a:t>highlight </a:t>
            </a:r>
            <a:r>
              <a:rPr sz="2400" spc="-5" dirty="0">
                <a:latin typeface="Arial"/>
                <a:cs typeface="Arial"/>
              </a:rPr>
              <a:t>intensities, they lack</a:t>
            </a:r>
            <a:r>
              <a:rPr sz="2400" dirty="0">
                <a:latin typeface="Arial"/>
                <a:cs typeface="Arial"/>
              </a:rPr>
              <a:t> a</a:t>
            </a:r>
            <a:endParaRPr sz="2400">
              <a:latin typeface="Arial"/>
              <a:cs typeface="Arial"/>
            </a:endParaRPr>
          </a:p>
          <a:p>
            <a:pPr marL="381000" marR="840105" algn="just">
              <a:lnSpc>
                <a:spcPct val="100000"/>
              </a:lnSpc>
            </a:pPr>
            <a:r>
              <a:rPr sz="2400" spc="-5" dirty="0">
                <a:latin typeface="Arial"/>
                <a:cs typeface="Arial"/>
              </a:rPr>
              <a:t>process called photorespiration and </a:t>
            </a:r>
            <a:r>
              <a:rPr sz="2400" spc="-10" dirty="0">
                <a:latin typeface="Arial"/>
                <a:cs typeface="Arial"/>
              </a:rPr>
              <a:t>have </a:t>
            </a:r>
            <a:r>
              <a:rPr sz="2400" spc="-5" dirty="0">
                <a:latin typeface="Arial"/>
                <a:cs typeface="Arial"/>
              </a:rPr>
              <a:t>greater  productivity of</a:t>
            </a:r>
            <a:r>
              <a:rPr sz="2400" spc="10" dirty="0">
                <a:latin typeface="Arial"/>
                <a:cs typeface="Arial"/>
              </a:rPr>
              <a:t> </a:t>
            </a:r>
            <a:r>
              <a:rPr sz="2400" spc="-5" dirty="0">
                <a:latin typeface="Arial"/>
                <a:cs typeface="Arial"/>
              </a:rPr>
              <a:t>biomass.</a:t>
            </a:r>
            <a:endParaRPr sz="2400">
              <a:latin typeface="Arial"/>
              <a:cs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2590" y="168020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3" name="object 3"/>
          <p:cNvSpPr txBox="1"/>
          <p:nvPr/>
        </p:nvSpPr>
        <p:spPr>
          <a:xfrm>
            <a:off x="402590" y="324485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4" name="object 4"/>
          <p:cNvSpPr txBox="1"/>
          <p:nvPr/>
        </p:nvSpPr>
        <p:spPr>
          <a:xfrm>
            <a:off x="402590" y="480822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5" name="object 5"/>
          <p:cNvSpPr txBox="1"/>
          <p:nvPr/>
        </p:nvSpPr>
        <p:spPr>
          <a:xfrm>
            <a:off x="720090" y="1620520"/>
            <a:ext cx="8161655" cy="4068165"/>
          </a:xfrm>
          <a:prstGeom prst="rect">
            <a:avLst/>
          </a:prstGeom>
        </p:spPr>
        <p:txBody>
          <a:bodyPr vert="horz" wrap="square" lIns="0" tIns="46355" rIns="0" bIns="0" rtlCol="0">
            <a:spAutoFit/>
          </a:bodyPr>
          <a:lstStyle/>
          <a:p>
            <a:pPr marL="38100" marR="107314" algn="just">
              <a:lnSpc>
                <a:spcPct val="104600"/>
              </a:lnSpc>
              <a:spcBef>
                <a:spcPts val="365"/>
              </a:spcBef>
            </a:pPr>
            <a:r>
              <a:rPr lang="en-US" sz="2400" b="1" dirty="0" err="1" smtClean="0"/>
              <a:t>Kranz</a:t>
            </a:r>
            <a:r>
              <a:rPr lang="en-US" sz="2400" b="1" dirty="0" smtClean="0"/>
              <a:t> anatomy</a:t>
            </a:r>
            <a:r>
              <a:rPr lang="en-US" sz="2400" dirty="0" smtClean="0"/>
              <a:t> is a specialized structure in C</a:t>
            </a:r>
            <a:r>
              <a:rPr lang="en-US" sz="2400" baseline="-25000" dirty="0" smtClean="0"/>
              <a:t>4</a:t>
            </a:r>
            <a:r>
              <a:rPr lang="en-US" sz="2400" dirty="0" smtClean="0"/>
              <a:t> Plants where the </a:t>
            </a:r>
            <a:r>
              <a:rPr lang="en-US" sz="2400" dirty="0" err="1" smtClean="0"/>
              <a:t>mesophyll</a:t>
            </a:r>
            <a:r>
              <a:rPr lang="en-US" sz="2400" dirty="0" smtClean="0"/>
              <a:t> cells are clustered around the bundle-sheath cells in a ring-like fashion.  This is found in C</a:t>
            </a:r>
            <a:r>
              <a:rPr lang="en-US" sz="2400" baseline="-25000" dirty="0" smtClean="0"/>
              <a:t>4</a:t>
            </a:r>
            <a:r>
              <a:rPr lang="en-US" sz="2400" dirty="0" smtClean="0"/>
              <a:t> grasses such as maize and a few </a:t>
            </a:r>
            <a:r>
              <a:rPr lang="en-US" sz="2400" dirty="0" err="1" smtClean="0"/>
              <a:t>dicots</a:t>
            </a:r>
            <a:r>
              <a:rPr lang="en-US" sz="2400" dirty="0" smtClean="0"/>
              <a:t>.</a:t>
            </a:r>
          </a:p>
          <a:p>
            <a:pPr marL="38100" marR="107314" algn="just">
              <a:lnSpc>
                <a:spcPct val="104600"/>
              </a:lnSpc>
              <a:spcBef>
                <a:spcPts val="365"/>
              </a:spcBef>
            </a:pPr>
            <a:r>
              <a:rPr sz="2400" smtClean="0">
                <a:latin typeface="Arial"/>
                <a:cs typeface="Arial"/>
              </a:rPr>
              <a:t>The </a:t>
            </a:r>
            <a:r>
              <a:rPr sz="2400" spc="-10" dirty="0">
                <a:latin typeface="Arial"/>
                <a:cs typeface="Arial"/>
              </a:rPr>
              <a:t>bundle </a:t>
            </a:r>
            <a:r>
              <a:rPr sz="2400" spc="-5" dirty="0">
                <a:latin typeface="Arial"/>
                <a:cs typeface="Arial"/>
              </a:rPr>
              <a:t>sheath cells </a:t>
            </a:r>
            <a:r>
              <a:rPr sz="2400" spc="5" dirty="0">
                <a:latin typeface="Arial"/>
                <a:cs typeface="Arial"/>
              </a:rPr>
              <a:t>may </a:t>
            </a:r>
            <a:r>
              <a:rPr sz="2400" dirty="0">
                <a:latin typeface="Arial"/>
                <a:cs typeface="Arial"/>
              </a:rPr>
              <a:t>form </a:t>
            </a:r>
            <a:r>
              <a:rPr sz="2400" b="1" spc="-10" dirty="0">
                <a:latin typeface="Arial"/>
                <a:cs typeface="Arial"/>
              </a:rPr>
              <a:t>several layers </a:t>
            </a:r>
            <a:r>
              <a:rPr sz="2400" spc="-5" dirty="0">
                <a:latin typeface="Arial"/>
                <a:cs typeface="Arial"/>
              </a:rPr>
              <a:t>around  the vascular </a:t>
            </a:r>
            <a:r>
              <a:rPr sz="2400" spc="-10" dirty="0">
                <a:latin typeface="Arial"/>
                <a:cs typeface="Arial"/>
              </a:rPr>
              <a:t>bundles </a:t>
            </a:r>
            <a:r>
              <a:rPr sz="2400" dirty="0">
                <a:latin typeface="Arial"/>
                <a:cs typeface="Arial"/>
              </a:rPr>
              <a:t>&amp; </a:t>
            </a:r>
            <a:r>
              <a:rPr sz="2400" spc="-5" dirty="0">
                <a:latin typeface="Arial"/>
                <a:cs typeface="Arial"/>
              </a:rPr>
              <a:t>have large number of chloroplasts,  thick walls impervious </a:t>
            </a:r>
            <a:r>
              <a:rPr sz="2400" dirty="0">
                <a:latin typeface="Arial"/>
                <a:cs typeface="Arial"/>
              </a:rPr>
              <a:t>to </a:t>
            </a:r>
            <a:r>
              <a:rPr sz="2400" spc="-5" dirty="0">
                <a:latin typeface="Arial"/>
                <a:cs typeface="Arial"/>
              </a:rPr>
              <a:t>gaseous </a:t>
            </a:r>
            <a:r>
              <a:rPr sz="2400" spc="-10" dirty="0">
                <a:latin typeface="Arial"/>
                <a:cs typeface="Arial"/>
              </a:rPr>
              <a:t>exchange and </a:t>
            </a:r>
            <a:r>
              <a:rPr sz="2400" spc="-5" dirty="0">
                <a:latin typeface="Arial"/>
                <a:cs typeface="Arial"/>
              </a:rPr>
              <a:t>no  intercellular spaces.</a:t>
            </a:r>
            <a:endParaRPr sz="2400">
              <a:latin typeface="Arial"/>
              <a:cs typeface="Arial"/>
            </a:endParaRPr>
          </a:p>
          <a:p>
            <a:pPr marL="38100" marR="30480" algn="just">
              <a:lnSpc>
                <a:spcPct val="113500"/>
              </a:lnSpc>
              <a:spcBef>
                <a:spcPts val="210"/>
              </a:spcBef>
            </a:pPr>
            <a:r>
              <a:rPr sz="2400" dirty="0">
                <a:latin typeface="Arial"/>
                <a:cs typeface="Arial"/>
              </a:rPr>
              <a:t>The </a:t>
            </a:r>
            <a:r>
              <a:rPr sz="2400" spc="-5" dirty="0">
                <a:latin typeface="Arial"/>
                <a:cs typeface="Arial"/>
              </a:rPr>
              <a:t>pathway followed by </a:t>
            </a:r>
            <a:r>
              <a:rPr sz="2400" spc="-160" dirty="0">
                <a:latin typeface="Arial"/>
                <a:cs typeface="Arial"/>
              </a:rPr>
              <a:t>C</a:t>
            </a:r>
            <a:r>
              <a:rPr sz="2100" spc="-240" baseline="-23809" dirty="0">
                <a:latin typeface="Arial"/>
                <a:cs typeface="Arial"/>
              </a:rPr>
              <a:t>4 </a:t>
            </a:r>
            <a:r>
              <a:rPr sz="2400" spc="-5" dirty="0">
                <a:latin typeface="Arial"/>
                <a:cs typeface="Arial"/>
              </a:rPr>
              <a:t>plants are called </a:t>
            </a:r>
            <a:r>
              <a:rPr sz="2400" dirty="0">
                <a:latin typeface="Arial"/>
                <a:cs typeface="Arial"/>
              </a:rPr>
              <a:t>the </a:t>
            </a:r>
            <a:r>
              <a:rPr sz="2400" b="1" spc="-5" dirty="0">
                <a:latin typeface="Arial"/>
                <a:cs typeface="Arial"/>
              </a:rPr>
              <a:t>Hatch and  Slack Pathway</a:t>
            </a:r>
            <a:r>
              <a:rPr sz="2400" spc="-5" dirty="0">
                <a:latin typeface="Arial"/>
                <a:cs typeface="Arial"/>
              </a:rPr>
              <a:t>, is again </a:t>
            </a:r>
            <a:r>
              <a:rPr sz="2400" dirty="0">
                <a:latin typeface="Arial"/>
                <a:cs typeface="Arial"/>
              </a:rPr>
              <a:t>a </a:t>
            </a:r>
            <a:r>
              <a:rPr sz="2400" spc="-5" dirty="0">
                <a:latin typeface="Arial"/>
                <a:cs typeface="Arial"/>
              </a:rPr>
              <a:t>cyclic</a:t>
            </a:r>
            <a:r>
              <a:rPr sz="2400" dirty="0">
                <a:latin typeface="Arial"/>
                <a:cs typeface="Arial"/>
              </a:rPr>
              <a:t> </a:t>
            </a:r>
            <a:r>
              <a:rPr sz="2400" spc="-5" dirty="0">
                <a:latin typeface="Arial"/>
                <a:cs typeface="Arial"/>
              </a:rPr>
              <a:t>process</a:t>
            </a:r>
            <a:endParaRPr sz="2400">
              <a:latin typeface="Arial"/>
              <a:cs typeface="Aria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Kranz anatomy ? - Brainly.in"/>
          <p:cNvPicPr>
            <a:picLocks noChangeAspect="1" noChangeArrowheads="1"/>
          </p:cNvPicPr>
          <p:nvPr/>
        </p:nvPicPr>
        <p:blipFill>
          <a:blip r:embed="rId2"/>
          <a:srcRect/>
          <a:stretch>
            <a:fillRect/>
          </a:stretch>
        </p:blipFill>
        <p:spPr bwMode="auto">
          <a:xfrm>
            <a:off x="384175" y="1343025"/>
            <a:ext cx="8378825" cy="4829175"/>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202437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3" name="object 3"/>
          <p:cNvSpPr txBox="1"/>
          <p:nvPr/>
        </p:nvSpPr>
        <p:spPr>
          <a:xfrm>
            <a:off x="535940" y="3564890"/>
            <a:ext cx="132715" cy="906780"/>
          </a:xfrm>
          <a:prstGeom prst="rect">
            <a:avLst/>
          </a:prstGeom>
        </p:spPr>
        <p:txBody>
          <a:bodyPr vert="horz" wrap="square" lIns="0" tIns="87630" rIns="0" bIns="0" rtlCol="0">
            <a:spAutoFit/>
          </a:bodyPr>
          <a:lstStyle/>
          <a:p>
            <a:pPr marL="12700">
              <a:lnSpc>
                <a:spcPct val="100000"/>
              </a:lnSpc>
              <a:spcBef>
                <a:spcPts val="690"/>
              </a:spcBef>
            </a:pPr>
            <a:r>
              <a:rPr sz="2400" dirty="0">
                <a:latin typeface="Arial"/>
                <a:cs typeface="Arial"/>
              </a:rPr>
              <a:t>•</a:t>
            </a:r>
            <a:endParaRPr sz="2400">
              <a:latin typeface="Arial"/>
              <a:cs typeface="Arial"/>
            </a:endParaRPr>
          </a:p>
          <a:p>
            <a:pPr marL="12700">
              <a:lnSpc>
                <a:spcPct val="100000"/>
              </a:lnSpc>
              <a:spcBef>
                <a:spcPts val="590"/>
              </a:spcBef>
            </a:pPr>
            <a:r>
              <a:rPr sz="2400" dirty="0">
                <a:latin typeface="Arial"/>
                <a:cs typeface="Arial"/>
              </a:rPr>
              <a:t>•</a:t>
            </a:r>
            <a:endParaRPr sz="2400">
              <a:latin typeface="Arial"/>
              <a:cs typeface="Arial"/>
            </a:endParaRPr>
          </a:p>
        </p:txBody>
      </p:sp>
      <p:sp>
        <p:nvSpPr>
          <p:cNvPr id="4" name="object 4"/>
          <p:cNvSpPr txBox="1"/>
          <p:nvPr/>
        </p:nvSpPr>
        <p:spPr>
          <a:xfrm>
            <a:off x="535940" y="561975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5" name="object 5"/>
          <p:cNvSpPr txBox="1"/>
          <p:nvPr/>
        </p:nvSpPr>
        <p:spPr>
          <a:xfrm>
            <a:off x="510540" y="1125219"/>
            <a:ext cx="8328660" cy="5269230"/>
          </a:xfrm>
          <a:prstGeom prst="rect">
            <a:avLst/>
          </a:prstGeom>
        </p:spPr>
        <p:txBody>
          <a:bodyPr vert="horz" wrap="square" lIns="0" tIns="12065" rIns="0" bIns="0" rtlCol="0">
            <a:spAutoFit/>
          </a:bodyPr>
          <a:lstStyle/>
          <a:p>
            <a:pPr marL="381000" marR="240029" indent="-342900">
              <a:lnSpc>
                <a:spcPct val="111500"/>
              </a:lnSpc>
              <a:spcBef>
                <a:spcPts val="95"/>
              </a:spcBef>
              <a:buChar char="•"/>
              <a:tabLst>
                <a:tab pos="380365" algn="l"/>
                <a:tab pos="381000" algn="l"/>
              </a:tabLst>
            </a:pPr>
            <a:r>
              <a:rPr sz="3600" baseline="1157" dirty="0">
                <a:latin typeface="Arial"/>
                <a:cs typeface="Arial"/>
              </a:rPr>
              <a:t>The </a:t>
            </a:r>
            <a:r>
              <a:rPr sz="3600" spc="-7" baseline="1157" dirty="0">
                <a:latin typeface="Arial"/>
                <a:cs typeface="Arial"/>
              </a:rPr>
              <a:t>tissues </a:t>
            </a:r>
            <a:r>
              <a:rPr sz="3600" spc="-15" baseline="1157" dirty="0">
                <a:latin typeface="Arial"/>
                <a:cs typeface="Arial"/>
              </a:rPr>
              <a:t>involved </a:t>
            </a:r>
            <a:r>
              <a:rPr sz="3600" spc="-7" baseline="1157" dirty="0">
                <a:latin typeface="Arial"/>
                <a:cs typeface="Arial"/>
              </a:rPr>
              <a:t>in the process of </a:t>
            </a:r>
            <a:r>
              <a:rPr sz="3600" spc="-225" baseline="1157" dirty="0">
                <a:latin typeface="Arial"/>
                <a:cs typeface="Arial"/>
              </a:rPr>
              <a:t>C</a:t>
            </a:r>
            <a:r>
              <a:rPr sz="2100" spc="-225" baseline="-21825" dirty="0">
                <a:latin typeface="Arial"/>
                <a:cs typeface="Arial"/>
              </a:rPr>
              <a:t>4 </a:t>
            </a:r>
            <a:r>
              <a:rPr sz="3600" spc="-7" baseline="1157" dirty="0">
                <a:latin typeface="Arial"/>
                <a:cs typeface="Arial"/>
              </a:rPr>
              <a:t>pathway are </a:t>
            </a:r>
            <a:r>
              <a:rPr sz="2400" spc="-5" dirty="0">
                <a:latin typeface="Arial"/>
                <a:cs typeface="Arial"/>
              </a:rPr>
              <a:t> mesophyll </a:t>
            </a:r>
            <a:r>
              <a:rPr sz="2400" dirty="0">
                <a:latin typeface="Arial"/>
                <a:cs typeface="Arial"/>
              </a:rPr>
              <a:t>&amp; </a:t>
            </a:r>
            <a:r>
              <a:rPr sz="2400" spc="-10" dirty="0">
                <a:latin typeface="Arial"/>
                <a:cs typeface="Arial"/>
              </a:rPr>
              <a:t>bundle </a:t>
            </a:r>
            <a:r>
              <a:rPr sz="2400" spc="-5" dirty="0">
                <a:latin typeface="Arial"/>
                <a:cs typeface="Arial"/>
              </a:rPr>
              <a:t>sheath</a:t>
            </a:r>
            <a:r>
              <a:rPr sz="2400" spc="-10" dirty="0">
                <a:latin typeface="Arial"/>
                <a:cs typeface="Arial"/>
              </a:rPr>
              <a:t> </a:t>
            </a:r>
            <a:r>
              <a:rPr sz="2400" spc="-5" dirty="0">
                <a:latin typeface="Arial"/>
                <a:cs typeface="Arial"/>
              </a:rPr>
              <a:t>cells</a:t>
            </a:r>
            <a:endParaRPr sz="2400">
              <a:latin typeface="Arial"/>
              <a:cs typeface="Arial"/>
            </a:endParaRPr>
          </a:p>
          <a:p>
            <a:pPr marL="381000" marR="97790">
              <a:lnSpc>
                <a:spcPct val="109100"/>
              </a:lnSpc>
              <a:spcBef>
                <a:spcPts val="340"/>
              </a:spcBef>
            </a:pPr>
            <a:r>
              <a:rPr sz="2400" dirty="0">
                <a:latin typeface="Arial"/>
                <a:cs typeface="Arial"/>
              </a:rPr>
              <a:t>The </a:t>
            </a:r>
            <a:r>
              <a:rPr sz="2400" spc="-5" dirty="0">
                <a:latin typeface="Arial"/>
                <a:cs typeface="Arial"/>
              </a:rPr>
              <a:t>process </a:t>
            </a:r>
            <a:r>
              <a:rPr sz="2400" dirty="0">
                <a:latin typeface="Arial"/>
                <a:cs typeface="Arial"/>
              </a:rPr>
              <a:t>starts </a:t>
            </a:r>
            <a:r>
              <a:rPr sz="2400" spc="-5" dirty="0">
                <a:latin typeface="Arial"/>
                <a:cs typeface="Arial"/>
              </a:rPr>
              <a:t>in mesophyll when </a:t>
            </a:r>
            <a:r>
              <a:rPr sz="2400" spc="-100" dirty="0">
                <a:latin typeface="Arial"/>
                <a:cs typeface="Arial"/>
              </a:rPr>
              <a:t>CO</a:t>
            </a:r>
            <a:r>
              <a:rPr sz="2100" spc="-150" baseline="-23809" dirty="0">
                <a:latin typeface="Arial"/>
                <a:cs typeface="Arial"/>
              </a:rPr>
              <a:t>2 </a:t>
            </a:r>
            <a:r>
              <a:rPr sz="2400" spc="-10" dirty="0">
                <a:latin typeface="Arial"/>
                <a:cs typeface="Arial"/>
              </a:rPr>
              <a:t>is </a:t>
            </a:r>
            <a:r>
              <a:rPr sz="2400" spc="-5" dirty="0">
                <a:latin typeface="Arial"/>
                <a:cs typeface="Arial"/>
              </a:rPr>
              <a:t>accepted  by </a:t>
            </a:r>
            <a:r>
              <a:rPr sz="2400" dirty="0">
                <a:latin typeface="Arial"/>
                <a:cs typeface="Arial"/>
              </a:rPr>
              <a:t>primary </a:t>
            </a:r>
            <a:r>
              <a:rPr sz="2400" spc="-110" dirty="0">
                <a:latin typeface="Arial"/>
                <a:cs typeface="Arial"/>
              </a:rPr>
              <a:t>CO</a:t>
            </a:r>
            <a:r>
              <a:rPr sz="2100" spc="-165" baseline="-23809" dirty="0">
                <a:latin typeface="Arial"/>
                <a:cs typeface="Arial"/>
              </a:rPr>
              <a:t>2 </a:t>
            </a:r>
            <a:r>
              <a:rPr sz="2400" spc="-5" dirty="0">
                <a:latin typeface="Arial"/>
                <a:cs typeface="Arial"/>
              </a:rPr>
              <a:t>acceptor which is 3-carbon molecule  </a:t>
            </a:r>
            <a:r>
              <a:rPr sz="2400" b="1" spc="-10" dirty="0">
                <a:latin typeface="Arial"/>
                <a:cs typeface="Arial"/>
              </a:rPr>
              <a:t>phosphoenol pyruvate </a:t>
            </a:r>
            <a:r>
              <a:rPr sz="2400" b="1" spc="-5" dirty="0">
                <a:latin typeface="Arial"/>
                <a:cs typeface="Arial"/>
              </a:rPr>
              <a:t>(PEP)- </a:t>
            </a:r>
            <a:r>
              <a:rPr sz="2400" spc="-5" dirty="0">
                <a:latin typeface="Arial"/>
                <a:cs typeface="Arial"/>
              </a:rPr>
              <a:t>catalyzed by </a:t>
            </a:r>
            <a:r>
              <a:rPr sz="2400" b="1" spc="-10" dirty="0">
                <a:latin typeface="Arial"/>
                <a:cs typeface="Arial"/>
              </a:rPr>
              <a:t>PEP  carboxylase </a:t>
            </a:r>
            <a:r>
              <a:rPr sz="2400" spc="-5" dirty="0">
                <a:latin typeface="Arial"/>
                <a:cs typeface="Arial"/>
              </a:rPr>
              <a:t>or</a:t>
            </a:r>
            <a:r>
              <a:rPr sz="2400" spc="30" dirty="0">
                <a:latin typeface="Arial"/>
                <a:cs typeface="Arial"/>
              </a:rPr>
              <a:t> </a:t>
            </a:r>
            <a:r>
              <a:rPr sz="2400" spc="-5" dirty="0">
                <a:latin typeface="Arial"/>
                <a:cs typeface="Arial"/>
              </a:rPr>
              <a:t>PEPcase.</a:t>
            </a:r>
            <a:endParaRPr sz="2400">
              <a:latin typeface="Arial"/>
              <a:cs typeface="Arial"/>
            </a:endParaRPr>
          </a:p>
          <a:p>
            <a:pPr marL="381000">
              <a:lnSpc>
                <a:spcPct val="100000"/>
              </a:lnSpc>
              <a:spcBef>
                <a:spcPts val="600"/>
              </a:spcBef>
            </a:pPr>
            <a:r>
              <a:rPr sz="2400" spc="-5" dirty="0">
                <a:latin typeface="Arial"/>
                <a:cs typeface="Arial"/>
              </a:rPr>
              <a:t>Mesophyll cells lack </a:t>
            </a:r>
            <a:r>
              <a:rPr sz="2400" spc="-10" dirty="0">
                <a:latin typeface="Arial"/>
                <a:cs typeface="Arial"/>
              </a:rPr>
              <a:t>RuBisCO</a:t>
            </a:r>
            <a:r>
              <a:rPr sz="2400" spc="15" dirty="0">
                <a:latin typeface="Arial"/>
                <a:cs typeface="Arial"/>
              </a:rPr>
              <a:t> </a:t>
            </a:r>
            <a:r>
              <a:rPr sz="2400" spc="-5" dirty="0">
                <a:latin typeface="Arial"/>
                <a:cs typeface="Arial"/>
              </a:rPr>
              <a:t>enzyme.</a:t>
            </a:r>
            <a:endParaRPr sz="2400">
              <a:latin typeface="Arial"/>
              <a:cs typeface="Arial"/>
            </a:endParaRPr>
          </a:p>
          <a:p>
            <a:pPr marL="381000" marR="367030">
              <a:lnSpc>
                <a:spcPct val="100000"/>
              </a:lnSpc>
              <a:spcBef>
                <a:spcPts val="600"/>
              </a:spcBef>
            </a:pPr>
            <a:r>
              <a:rPr sz="2400" dirty="0">
                <a:latin typeface="Arial"/>
                <a:cs typeface="Arial"/>
              </a:rPr>
              <a:t>The </a:t>
            </a:r>
            <a:r>
              <a:rPr sz="2400" spc="-5" dirty="0">
                <a:latin typeface="Arial"/>
                <a:cs typeface="Arial"/>
              </a:rPr>
              <a:t>C4 acid Oxaloacetic acid (OAA) is </a:t>
            </a:r>
            <a:r>
              <a:rPr sz="2400" dirty="0">
                <a:latin typeface="Arial"/>
                <a:cs typeface="Arial"/>
              </a:rPr>
              <a:t>formed </a:t>
            </a:r>
            <a:r>
              <a:rPr sz="2400" spc="-5" dirty="0">
                <a:latin typeface="Arial"/>
                <a:cs typeface="Arial"/>
              </a:rPr>
              <a:t>in the  mesophyll cells which then </a:t>
            </a:r>
            <a:r>
              <a:rPr sz="2400" dirty="0">
                <a:latin typeface="Arial"/>
                <a:cs typeface="Arial"/>
              </a:rPr>
              <a:t>forms </a:t>
            </a:r>
            <a:r>
              <a:rPr sz="2400" spc="-5" dirty="0">
                <a:latin typeface="Arial"/>
                <a:cs typeface="Arial"/>
              </a:rPr>
              <a:t>other 4-carbon  compounds like </a:t>
            </a:r>
            <a:r>
              <a:rPr sz="2400" dirty="0">
                <a:latin typeface="Arial"/>
                <a:cs typeface="Arial"/>
              </a:rPr>
              <a:t>malic </a:t>
            </a:r>
            <a:r>
              <a:rPr sz="2400" spc="-5" dirty="0">
                <a:latin typeface="Arial"/>
                <a:cs typeface="Arial"/>
              </a:rPr>
              <a:t>acid or aspartic acid </a:t>
            </a:r>
            <a:r>
              <a:rPr sz="2400" spc="-10" dirty="0">
                <a:latin typeface="Arial"/>
                <a:cs typeface="Arial"/>
              </a:rPr>
              <a:t>in </a:t>
            </a:r>
            <a:r>
              <a:rPr sz="2400" spc="-5" dirty="0">
                <a:latin typeface="Arial"/>
                <a:cs typeface="Arial"/>
              </a:rPr>
              <a:t>the  mesophyll</a:t>
            </a:r>
            <a:r>
              <a:rPr sz="2400" spc="-10" dirty="0">
                <a:latin typeface="Arial"/>
                <a:cs typeface="Arial"/>
              </a:rPr>
              <a:t> </a:t>
            </a:r>
            <a:r>
              <a:rPr sz="2400" spc="-5" dirty="0">
                <a:latin typeface="Arial"/>
                <a:cs typeface="Arial"/>
              </a:rPr>
              <a:t>cells</a:t>
            </a:r>
            <a:endParaRPr sz="2400">
              <a:latin typeface="Arial"/>
              <a:cs typeface="Arial"/>
            </a:endParaRPr>
          </a:p>
          <a:p>
            <a:pPr marL="381000" marR="43180">
              <a:lnSpc>
                <a:spcPct val="100000"/>
              </a:lnSpc>
              <a:spcBef>
                <a:spcPts val="600"/>
              </a:spcBef>
            </a:pPr>
            <a:r>
              <a:rPr sz="2400" spc="-5" dirty="0">
                <a:latin typeface="Arial"/>
                <a:cs typeface="Arial"/>
              </a:rPr>
              <a:t>Malic acid </a:t>
            </a:r>
            <a:r>
              <a:rPr sz="2400" dirty="0">
                <a:latin typeface="Arial"/>
                <a:cs typeface="Arial"/>
              </a:rPr>
              <a:t>formed </a:t>
            </a:r>
            <a:r>
              <a:rPr sz="2400" spc="-5" dirty="0">
                <a:latin typeface="Arial"/>
                <a:cs typeface="Arial"/>
              </a:rPr>
              <a:t>are transported </a:t>
            </a:r>
            <a:r>
              <a:rPr sz="2400" spc="5" dirty="0">
                <a:latin typeface="Arial"/>
                <a:cs typeface="Arial"/>
              </a:rPr>
              <a:t>to </a:t>
            </a:r>
            <a:r>
              <a:rPr sz="2400" spc="-5" dirty="0">
                <a:latin typeface="Arial"/>
                <a:cs typeface="Arial"/>
              </a:rPr>
              <a:t>the </a:t>
            </a:r>
            <a:r>
              <a:rPr sz="2400" spc="-10" dirty="0">
                <a:latin typeface="Arial"/>
                <a:cs typeface="Arial"/>
              </a:rPr>
              <a:t>bundle </a:t>
            </a:r>
            <a:r>
              <a:rPr sz="2400" spc="-5" dirty="0">
                <a:latin typeface="Arial"/>
                <a:cs typeface="Arial"/>
              </a:rPr>
              <a:t>sheath  cells.</a:t>
            </a:r>
            <a:endParaRPr sz="2400">
              <a:latin typeface="Arial"/>
              <a:cs typeface="Aria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2590" y="128397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3" name="object 3"/>
          <p:cNvSpPr txBox="1"/>
          <p:nvPr/>
        </p:nvSpPr>
        <p:spPr>
          <a:xfrm>
            <a:off x="402590" y="214249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4" name="object 4"/>
          <p:cNvSpPr txBox="1"/>
          <p:nvPr/>
        </p:nvSpPr>
        <p:spPr>
          <a:xfrm>
            <a:off x="402590" y="334137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5" name="object 5"/>
          <p:cNvSpPr txBox="1"/>
          <p:nvPr/>
        </p:nvSpPr>
        <p:spPr>
          <a:xfrm>
            <a:off x="402590" y="417322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6" name="object 6"/>
          <p:cNvSpPr txBox="1"/>
          <p:nvPr/>
        </p:nvSpPr>
        <p:spPr>
          <a:xfrm>
            <a:off x="720090" y="1301750"/>
            <a:ext cx="7811770" cy="4743450"/>
          </a:xfrm>
          <a:prstGeom prst="rect">
            <a:avLst/>
          </a:prstGeom>
        </p:spPr>
        <p:txBody>
          <a:bodyPr vert="horz" wrap="square" lIns="0" tIns="12700" rIns="0" bIns="0" rtlCol="0">
            <a:spAutoFit/>
          </a:bodyPr>
          <a:lstStyle/>
          <a:p>
            <a:pPr marL="38100" marR="675005" algn="just">
              <a:lnSpc>
                <a:spcPct val="100000"/>
              </a:lnSpc>
              <a:spcBef>
                <a:spcPts val="100"/>
              </a:spcBef>
            </a:pPr>
            <a:r>
              <a:rPr sz="2400" dirty="0">
                <a:latin typeface="Arial"/>
                <a:cs typeface="Arial"/>
              </a:rPr>
              <a:t>In </a:t>
            </a:r>
            <a:r>
              <a:rPr sz="2400" spc="-5" dirty="0">
                <a:latin typeface="Arial"/>
                <a:cs typeface="Arial"/>
              </a:rPr>
              <a:t>the </a:t>
            </a:r>
            <a:r>
              <a:rPr sz="2400" spc="-10" dirty="0">
                <a:latin typeface="Arial"/>
                <a:cs typeface="Arial"/>
              </a:rPr>
              <a:t>bundle </a:t>
            </a:r>
            <a:r>
              <a:rPr sz="2400" spc="-5" dirty="0">
                <a:latin typeface="Arial"/>
                <a:cs typeface="Arial"/>
              </a:rPr>
              <a:t>sheath cells these </a:t>
            </a:r>
            <a:r>
              <a:rPr sz="2400" spc="-10" dirty="0">
                <a:latin typeface="Arial"/>
                <a:cs typeface="Arial"/>
              </a:rPr>
              <a:t>C4 </a:t>
            </a:r>
            <a:r>
              <a:rPr sz="2400" spc="-5" dirty="0">
                <a:latin typeface="Arial"/>
                <a:cs typeface="Arial"/>
              </a:rPr>
              <a:t>acids are broken  down </a:t>
            </a:r>
            <a:r>
              <a:rPr sz="2400" dirty="0">
                <a:latin typeface="Arial"/>
                <a:cs typeface="Arial"/>
              </a:rPr>
              <a:t>to </a:t>
            </a:r>
            <a:r>
              <a:rPr sz="2400" spc="-5" dirty="0">
                <a:latin typeface="Arial"/>
                <a:cs typeface="Arial"/>
              </a:rPr>
              <a:t>release </a:t>
            </a:r>
            <a:r>
              <a:rPr sz="2400" spc="-105" dirty="0">
                <a:latin typeface="Arial"/>
                <a:cs typeface="Arial"/>
              </a:rPr>
              <a:t>CO</a:t>
            </a:r>
            <a:r>
              <a:rPr sz="2100" spc="-157" baseline="-23809" dirty="0">
                <a:latin typeface="Arial"/>
                <a:cs typeface="Arial"/>
              </a:rPr>
              <a:t>2 </a:t>
            </a:r>
            <a:r>
              <a:rPr sz="2400" spc="-5" dirty="0">
                <a:latin typeface="Arial"/>
                <a:cs typeface="Arial"/>
              </a:rPr>
              <a:t>and </a:t>
            </a:r>
            <a:r>
              <a:rPr sz="2400" dirty="0">
                <a:latin typeface="Arial"/>
                <a:cs typeface="Arial"/>
              </a:rPr>
              <a:t>a </a:t>
            </a:r>
            <a:r>
              <a:rPr sz="2400" spc="-5" dirty="0">
                <a:latin typeface="Arial"/>
                <a:cs typeface="Arial"/>
              </a:rPr>
              <a:t>3-carbon</a:t>
            </a:r>
            <a:r>
              <a:rPr sz="2400" spc="70" dirty="0">
                <a:latin typeface="Arial"/>
                <a:cs typeface="Arial"/>
              </a:rPr>
              <a:t> </a:t>
            </a:r>
            <a:r>
              <a:rPr sz="2400" spc="-5" dirty="0">
                <a:latin typeface="Arial"/>
                <a:cs typeface="Arial"/>
              </a:rPr>
              <a:t>molecule.</a:t>
            </a:r>
            <a:endParaRPr sz="2400">
              <a:latin typeface="Arial"/>
              <a:cs typeface="Arial"/>
            </a:endParaRPr>
          </a:p>
          <a:p>
            <a:pPr marL="38100" marR="826769" algn="just">
              <a:lnSpc>
                <a:spcPct val="100000"/>
              </a:lnSpc>
              <a:spcBef>
                <a:spcPts val="990"/>
              </a:spcBef>
            </a:pPr>
            <a:r>
              <a:rPr sz="2400" dirty="0">
                <a:latin typeface="Arial"/>
                <a:cs typeface="Arial"/>
              </a:rPr>
              <a:t>The </a:t>
            </a:r>
            <a:r>
              <a:rPr sz="2400" spc="-5" dirty="0">
                <a:latin typeface="Arial"/>
                <a:cs typeface="Arial"/>
              </a:rPr>
              <a:t>3-carbon molecule </a:t>
            </a:r>
            <a:r>
              <a:rPr sz="2400" spc="-10" dirty="0">
                <a:latin typeface="Arial"/>
                <a:cs typeface="Arial"/>
              </a:rPr>
              <a:t>is </a:t>
            </a:r>
            <a:r>
              <a:rPr sz="2400" spc="-5" dirty="0">
                <a:latin typeface="Arial"/>
                <a:cs typeface="Arial"/>
              </a:rPr>
              <a:t>transported back </a:t>
            </a:r>
            <a:r>
              <a:rPr sz="2400" dirty="0">
                <a:latin typeface="Arial"/>
                <a:cs typeface="Arial"/>
              </a:rPr>
              <a:t>to the  </a:t>
            </a:r>
            <a:r>
              <a:rPr sz="2400" spc="-5" dirty="0">
                <a:latin typeface="Arial"/>
                <a:cs typeface="Arial"/>
              </a:rPr>
              <a:t>mesophyll where </a:t>
            </a:r>
            <a:r>
              <a:rPr sz="2400" spc="-10" dirty="0">
                <a:latin typeface="Arial"/>
                <a:cs typeface="Arial"/>
              </a:rPr>
              <a:t>it </a:t>
            </a:r>
            <a:r>
              <a:rPr sz="2400" spc="-5" dirty="0">
                <a:latin typeface="Arial"/>
                <a:cs typeface="Arial"/>
              </a:rPr>
              <a:t>is converted </a:t>
            </a:r>
            <a:r>
              <a:rPr sz="2400" dirty="0">
                <a:latin typeface="Arial"/>
                <a:cs typeface="Arial"/>
              </a:rPr>
              <a:t>to </a:t>
            </a:r>
            <a:r>
              <a:rPr sz="2400" spc="-10" dirty="0">
                <a:latin typeface="Arial"/>
                <a:cs typeface="Arial"/>
              </a:rPr>
              <a:t>PEP again, </a:t>
            </a:r>
            <a:r>
              <a:rPr sz="2400" spc="-5" dirty="0">
                <a:latin typeface="Arial"/>
                <a:cs typeface="Arial"/>
              </a:rPr>
              <a:t>thus,  completing the</a:t>
            </a:r>
            <a:r>
              <a:rPr sz="2400" dirty="0">
                <a:latin typeface="Arial"/>
                <a:cs typeface="Arial"/>
              </a:rPr>
              <a:t> </a:t>
            </a:r>
            <a:r>
              <a:rPr sz="2400" spc="-5" dirty="0">
                <a:latin typeface="Arial"/>
                <a:cs typeface="Arial"/>
              </a:rPr>
              <a:t>cycle.</a:t>
            </a:r>
            <a:endParaRPr sz="2400">
              <a:latin typeface="Arial"/>
              <a:cs typeface="Arial"/>
            </a:endParaRPr>
          </a:p>
          <a:p>
            <a:pPr marL="38100" marR="62865" algn="just">
              <a:lnSpc>
                <a:spcPct val="113900"/>
              </a:lnSpc>
              <a:spcBef>
                <a:spcPts val="200"/>
              </a:spcBef>
            </a:pPr>
            <a:r>
              <a:rPr sz="2400" dirty="0">
                <a:latin typeface="Arial"/>
                <a:cs typeface="Arial"/>
              </a:rPr>
              <a:t>The </a:t>
            </a:r>
            <a:r>
              <a:rPr sz="2400" spc="-110" dirty="0">
                <a:latin typeface="Arial"/>
                <a:cs typeface="Arial"/>
              </a:rPr>
              <a:t>CO</a:t>
            </a:r>
            <a:r>
              <a:rPr sz="2100" spc="-165" baseline="-23809" dirty="0">
                <a:latin typeface="Arial"/>
                <a:cs typeface="Arial"/>
              </a:rPr>
              <a:t>2 </a:t>
            </a:r>
            <a:r>
              <a:rPr sz="2400" spc="-5" dirty="0">
                <a:latin typeface="Arial"/>
                <a:cs typeface="Arial"/>
              </a:rPr>
              <a:t>released in the </a:t>
            </a:r>
            <a:r>
              <a:rPr sz="2400" spc="-10" dirty="0">
                <a:latin typeface="Arial"/>
                <a:cs typeface="Arial"/>
              </a:rPr>
              <a:t>bundle </a:t>
            </a:r>
            <a:r>
              <a:rPr sz="2400" spc="-5" dirty="0">
                <a:latin typeface="Arial"/>
                <a:cs typeface="Arial"/>
              </a:rPr>
              <a:t>sheath cells enters the </a:t>
            </a:r>
            <a:r>
              <a:rPr sz="2400" spc="-145" dirty="0">
                <a:latin typeface="Arial"/>
                <a:cs typeface="Arial"/>
              </a:rPr>
              <a:t>C</a:t>
            </a:r>
            <a:r>
              <a:rPr sz="2100" spc="-217" baseline="-23809" dirty="0">
                <a:latin typeface="Arial"/>
                <a:cs typeface="Arial"/>
              </a:rPr>
              <a:t>3  </a:t>
            </a:r>
            <a:r>
              <a:rPr sz="2400" spc="-5" dirty="0">
                <a:latin typeface="Arial"/>
                <a:cs typeface="Arial"/>
              </a:rPr>
              <a:t>or the </a:t>
            </a:r>
            <a:r>
              <a:rPr sz="2400" spc="-10" dirty="0">
                <a:latin typeface="Arial"/>
                <a:cs typeface="Arial"/>
              </a:rPr>
              <a:t>Calvin </a:t>
            </a:r>
            <a:r>
              <a:rPr sz="2400" spc="-5" dirty="0">
                <a:latin typeface="Arial"/>
                <a:cs typeface="Arial"/>
              </a:rPr>
              <a:t>pathway, </a:t>
            </a:r>
            <a:r>
              <a:rPr sz="2400" dirty="0">
                <a:latin typeface="Arial"/>
                <a:cs typeface="Arial"/>
              </a:rPr>
              <a:t>a </a:t>
            </a:r>
            <a:r>
              <a:rPr sz="2400" spc="-5" dirty="0">
                <a:latin typeface="Arial"/>
                <a:cs typeface="Arial"/>
              </a:rPr>
              <a:t>pathway </a:t>
            </a:r>
            <a:r>
              <a:rPr sz="2400" spc="5" dirty="0">
                <a:latin typeface="Arial"/>
                <a:cs typeface="Arial"/>
              </a:rPr>
              <a:t>common </a:t>
            </a:r>
            <a:r>
              <a:rPr sz="2400" dirty="0">
                <a:latin typeface="Arial"/>
                <a:cs typeface="Arial"/>
              </a:rPr>
              <a:t>to </a:t>
            </a:r>
            <a:r>
              <a:rPr sz="2400" spc="-5" dirty="0">
                <a:latin typeface="Arial"/>
                <a:cs typeface="Arial"/>
              </a:rPr>
              <a:t>all</a:t>
            </a:r>
            <a:r>
              <a:rPr sz="2400" spc="-20" dirty="0">
                <a:latin typeface="Arial"/>
                <a:cs typeface="Arial"/>
              </a:rPr>
              <a:t> </a:t>
            </a:r>
            <a:r>
              <a:rPr sz="2400" spc="-5" dirty="0">
                <a:latin typeface="Arial"/>
                <a:cs typeface="Arial"/>
              </a:rPr>
              <a:t>plants.</a:t>
            </a:r>
            <a:endParaRPr sz="2400">
              <a:latin typeface="Arial"/>
              <a:cs typeface="Arial"/>
            </a:endParaRPr>
          </a:p>
          <a:p>
            <a:pPr marL="38100" marR="30480" algn="just">
              <a:lnSpc>
                <a:spcPct val="100000"/>
              </a:lnSpc>
              <a:spcBef>
                <a:spcPts val="600"/>
              </a:spcBef>
            </a:pPr>
            <a:r>
              <a:rPr sz="2400" dirty="0">
                <a:latin typeface="Arial"/>
                <a:cs typeface="Arial"/>
              </a:rPr>
              <a:t>The </a:t>
            </a:r>
            <a:r>
              <a:rPr sz="2400" spc="-10" dirty="0">
                <a:latin typeface="Arial"/>
                <a:cs typeface="Arial"/>
              </a:rPr>
              <a:t>bundle </a:t>
            </a:r>
            <a:r>
              <a:rPr sz="2400" spc="-5" dirty="0">
                <a:latin typeface="Arial"/>
                <a:cs typeface="Arial"/>
              </a:rPr>
              <a:t>sheath cells </a:t>
            </a:r>
            <a:r>
              <a:rPr sz="2400" dirty="0">
                <a:latin typeface="Arial"/>
                <a:cs typeface="Arial"/>
              </a:rPr>
              <a:t>are </a:t>
            </a:r>
            <a:r>
              <a:rPr sz="2400" spc="-5" dirty="0">
                <a:latin typeface="Arial"/>
                <a:cs typeface="Arial"/>
              </a:rPr>
              <a:t>rich in an </a:t>
            </a:r>
            <a:r>
              <a:rPr sz="2400" dirty="0">
                <a:latin typeface="Arial"/>
                <a:cs typeface="Arial"/>
              </a:rPr>
              <a:t>enzyme </a:t>
            </a:r>
            <a:r>
              <a:rPr sz="2400" spc="-10" dirty="0">
                <a:latin typeface="Arial"/>
                <a:cs typeface="Arial"/>
              </a:rPr>
              <a:t>Ribulose  </a:t>
            </a:r>
            <a:r>
              <a:rPr sz="2400" spc="-5" dirty="0">
                <a:latin typeface="Arial"/>
                <a:cs typeface="Arial"/>
              </a:rPr>
              <a:t>bisphosphate carboxylase-oxygenase </a:t>
            </a:r>
            <a:r>
              <a:rPr sz="2400" b="1" spc="-5" dirty="0">
                <a:latin typeface="Arial"/>
                <a:cs typeface="Arial"/>
              </a:rPr>
              <a:t>(RuBisCO)</a:t>
            </a:r>
            <a:r>
              <a:rPr sz="2400" spc="-5" dirty="0">
                <a:latin typeface="Arial"/>
                <a:cs typeface="Arial"/>
              </a:rPr>
              <a:t>, but  lack </a:t>
            </a:r>
            <a:r>
              <a:rPr sz="2400" spc="-10" dirty="0">
                <a:latin typeface="Arial"/>
                <a:cs typeface="Arial"/>
              </a:rPr>
              <a:t>PEPcase. </a:t>
            </a:r>
            <a:r>
              <a:rPr sz="2400" spc="-5" dirty="0">
                <a:latin typeface="Arial"/>
                <a:cs typeface="Arial"/>
              </a:rPr>
              <a:t>Thus, </a:t>
            </a:r>
            <a:r>
              <a:rPr sz="2400" dirty="0">
                <a:latin typeface="Arial"/>
                <a:cs typeface="Arial"/>
              </a:rPr>
              <a:t>the </a:t>
            </a:r>
            <a:r>
              <a:rPr sz="2400" spc="-5" dirty="0">
                <a:latin typeface="Arial"/>
                <a:cs typeface="Arial"/>
              </a:rPr>
              <a:t>basic pathway that results </a:t>
            </a:r>
            <a:r>
              <a:rPr sz="2400" spc="-10" dirty="0">
                <a:latin typeface="Arial"/>
                <a:cs typeface="Arial"/>
              </a:rPr>
              <a:t>in </a:t>
            </a:r>
            <a:r>
              <a:rPr sz="2400" spc="-5" dirty="0">
                <a:latin typeface="Arial"/>
                <a:cs typeface="Arial"/>
              </a:rPr>
              <a:t>the  formation </a:t>
            </a:r>
            <a:r>
              <a:rPr sz="2400" dirty="0">
                <a:latin typeface="Arial"/>
                <a:cs typeface="Arial"/>
              </a:rPr>
              <a:t>of </a:t>
            </a:r>
            <a:r>
              <a:rPr sz="2400" spc="-5" dirty="0">
                <a:latin typeface="Arial"/>
                <a:cs typeface="Arial"/>
              </a:rPr>
              <a:t>the sugars, </a:t>
            </a:r>
            <a:r>
              <a:rPr sz="2400" dirty="0">
                <a:latin typeface="Arial"/>
                <a:cs typeface="Arial"/>
              </a:rPr>
              <a:t>the </a:t>
            </a:r>
            <a:r>
              <a:rPr sz="2400" spc="-10" dirty="0">
                <a:latin typeface="Arial"/>
                <a:cs typeface="Arial"/>
              </a:rPr>
              <a:t>Calvin </a:t>
            </a:r>
            <a:r>
              <a:rPr sz="2400" spc="-5" dirty="0">
                <a:latin typeface="Arial"/>
                <a:cs typeface="Arial"/>
              </a:rPr>
              <a:t>pathway, is </a:t>
            </a:r>
            <a:r>
              <a:rPr sz="2400" spc="5" dirty="0">
                <a:latin typeface="Arial"/>
                <a:cs typeface="Arial"/>
              </a:rPr>
              <a:t>common  </a:t>
            </a:r>
            <a:r>
              <a:rPr sz="2400" dirty="0">
                <a:latin typeface="Arial"/>
                <a:cs typeface="Arial"/>
              </a:rPr>
              <a:t>to </a:t>
            </a:r>
            <a:r>
              <a:rPr sz="2400" spc="-5" dirty="0">
                <a:latin typeface="Arial"/>
                <a:cs typeface="Arial"/>
              </a:rPr>
              <a:t>the </a:t>
            </a:r>
            <a:r>
              <a:rPr sz="2400" spc="-165" dirty="0">
                <a:latin typeface="Arial"/>
                <a:cs typeface="Arial"/>
              </a:rPr>
              <a:t>C</a:t>
            </a:r>
            <a:r>
              <a:rPr sz="2100" spc="-247" baseline="-23809" dirty="0">
                <a:latin typeface="Arial"/>
                <a:cs typeface="Arial"/>
              </a:rPr>
              <a:t>3 </a:t>
            </a:r>
            <a:r>
              <a:rPr sz="2400" spc="-10" dirty="0">
                <a:latin typeface="Arial"/>
                <a:cs typeface="Arial"/>
              </a:rPr>
              <a:t>and </a:t>
            </a:r>
            <a:r>
              <a:rPr sz="2400" spc="-170" dirty="0">
                <a:latin typeface="Arial"/>
                <a:cs typeface="Arial"/>
              </a:rPr>
              <a:t>C</a:t>
            </a:r>
            <a:r>
              <a:rPr sz="2100" spc="-254" baseline="-23809" dirty="0">
                <a:latin typeface="Arial"/>
                <a:cs typeface="Arial"/>
              </a:rPr>
              <a:t>4 </a:t>
            </a:r>
            <a:r>
              <a:rPr sz="2400" spc="-5" dirty="0">
                <a:latin typeface="Arial"/>
                <a:cs typeface="Arial"/>
              </a:rPr>
              <a:t>plants.</a:t>
            </a:r>
            <a:endParaRPr sz="2400">
              <a:latin typeface="Arial"/>
              <a:cs typeface="Aria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NCERT Exemplar Solution for Class 11 Biology Chapter 13 | Get the PDF here"/>
          <p:cNvPicPr>
            <a:picLocks noChangeAspect="1" noChangeArrowheads="1"/>
          </p:cNvPicPr>
          <p:nvPr/>
        </p:nvPicPr>
        <p:blipFill>
          <a:blip r:embed="rId2"/>
          <a:srcRect/>
          <a:stretch>
            <a:fillRect/>
          </a:stretch>
        </p:blipFill>
        <p:spPr bwMode="auto">
          <a:xfrm>
            <a:off x="155574" y="38100"/>
            <a:ext cx="8836025" cy="66675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rles Roger Slack. 22 April 1937—24 October 2016 | Biographical Memoirs  of Fellows of the Royal Society"/>
          <p:cNvPicPr>
            <a:picLocks noChangeAspect="1" noChangeArrowheads="1"/>
          </p:cNvPicPr>
          <p:nvPr/>
        </p:nvPicPr>
        <p:blipFill>
          <a:blip r:embed="rId2"/>
          <a:srcRect/>
          <a:stretch>
            <a:fillRect/>
          </a:stretch>
        </p:blipFill>
        <p:spPr bwMode="auto">
          <a:xfrm>
            <a:off x="180037" y="365125"/>
            <a:ext cx="8659163" cy="60356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photosynthesis basics study for class 10th"/>
          <p:cNvPicPr>
            <a:picLocks noChangeAspect="1" noChangeArrowheads="1"/>
          </p:cNvPicPr>
          <p:nvPr/>
        </p:nvPicPr>
        <p:blipFill>
          <a:blip r:embed="rId2"/>
          <a:srcRect/>
          <a:stretch>
            <a:fillRect/>
          </a:stretch>
        </p:blipFill>
        <p:spPr bwMode="auto">
          <a:xfrm>
            <a:off x="536575" y="990600"/>
            <a:ext cx="8226425" cy="51816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atch &amp; Slack Pathway or C4 Cycle or Dicarboxylic Acid Pathway or  Dicarboxylation Pathway"/>
          <p:cNvPicPr>
            <a:picLocks noChangeAspect="1" noChangeArrowheads="1"/>
          </p:cNvPicPr>
          <p:nvPr/>
        </p:nvPicPr>
        <p:blipFill>
          <a:blip r:embed="rId2"/>
          <a:srcRect/>
          <a:stretch>
            <a:fillRect/>
          </a:stretch>
        </p:blipFill>
        <p:spPr bwMode="auto">
          <a:xfrm>
            <a:off x="231775" y="161925"/>
            <a:ext cx="8683625" cy="6238875"/>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3, C4 and CAM Plants | BioNinja"/>
          <p:cNvPicPr>
            <a:picLocks noChangeAspect="1" noChangeArrowheads="1"/>
          </p:cNvPicPr>
          <p:nvPr/>
        </p:nvPicPr>
        <p:blipFill>
          <a:blip r:embed="rId2"/>
          <a:srcRect/>
          <a:stretch>
            <a:fillRect/>
          </a:stretch>
        </p:blipFill>
        <p:spPr bwMode="auto">
          <a:xfrm>
            <a:off x="155574" y="1266824"/>
            <a:ext cx="8607425" cy="4829176"/>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95400"/>
            <a:ext cx="8305800" cy="5262979"/>
          </a:xfrm>
          <a:prstGeom prst="rect">
            <a:avLst/>
          </a:prstGeom>
        </p:spPr>
        <p:txBody>
          <a:bodyPr wrap="square">
            <a:spAutoFit/>
          </a:bodyPr>
          <a:lstStyle/>
          <a:p>
            <a:pPr algn="just">
              <a:buFont typeface="Wingdings" pitchFamily="2" charset="2"/>
              <a:buChar char="§"/>
            </a:pPr>
            <a:r>
              <a:rPr lang="en-US" sz="2400" b="1" dirty="0" smtClean="0"/>
              <a:t>Photorespiration</a:t>
            </a:r>
            <a:r>
              <a:rPr lang="en-US" sz="2400" dirty="0" smtClean="0"/>
              <a:t> (also known as the </a:t>
            </a:r>
            <a:r>
              <a:rPr lang="en-US" sz="2400" b="1" dirty="0" smtClean="0"/>
              <a:t>oxidative photosynthetic carbon cycle</a:t>
            </a:r>
            <a:r>
              <a:rPr lang="en-US" sz="2400" dirty="0" smtClean="0"/>
              <a:t>, or </a:t>
            </a:r>
            <a:r>
              <a:rPr lang="en-US" sz="2400" b="1" dirty="0" smtClean="0"/>
              <a:t>C</a:t>
            </a:r>
            <a:r>
              <a:rPr lang="en-US" sz="2400" b="1" baseline="-25000" dirty="0" smtClean="0"/>
              <a:t>2</a:t>
            </a:r>
            <a:r>
              <a:rPr lang="en-US" sz="2400" b="1" dirty="0" smtClean="0"/>
              <a:t> photosynthesis</a:t>
            </a:r>
            <a:r>
              <a:rPr lang="en-US" sz="2400" dirty="0" smtClean="0"/>
              <a:t>) refers to a process in plant metabolism where the enzyme </a:t>
            </a:r>
            <a:r>
              <a:rPr lang="en-US" sz="2400" dirty="0" err="1" smtClean="0"/>
              <a:t>RuBisCO</a:t>
            </a:r>
            <a:r>
              <a:rPr lang="en-US" sz="2400" dirty="0" smtClean="0"/>
              <a:t>  oxygenates </a:t>
            </a:r>
            <a:r>
              <a:rPr lang="en-US" sz="2400" dirty="0" err="1" smtClean="0"/>
              <a:t>RuBP</a:t>
            </a:r>
            <a:r>
              <a:rPr lang="en-US" sz="2400" dirty="0" smtClean="0"/>
              <a:t> wasting some of the energy produced by photosynthesis.</a:t>
            </a:r>
          </a:p>
          <a:p>
            <a:pPr algn="just">
              <a:buFont typeface="Wingdings" pitchFamily="2" charset="2"/>
              <a:buChar char="§"/>
            </a:pPr>
            <a:r>
              <a:rPr lang="en-US" sz="2400" dirty="0" smtClean="0"/>
              <a:t> The desired reaction is the addition of carbon dioxide to </a:t>
            </a:r>
            <a:r>
              <a:rPr lang="en-US" sz="2400" dirty="0" err="1" smtClean="0"/>
              <a:t>RuBP</a:t>
            </a:r>
            <a:r>
              <a:rPr lang="en-US" sz="2400" dirty="0" smtClean="0"/>
              <a:t> (</a:t>
            </a:r>
            <a:r>
              <a:rPr lang="en-US" sz="2400" dirty="0" err="1" smtClean="0"/>
              <a:t>carboxylation</a:t>
            </a:r>
            <a:r>
              <a:rPr lang="en-US" sz="2400" dirty="0" smtClean="0"/>
              <a:t>), a key step in the Calvin–Benson cycle, but approximately 25% of reactions by </a:t>
            </a:r>
            <a:r>
              <a:rPr lang="en-US" sz="2400" dirty="0" err="1" smtClean="0"/>
              <a:t>RuBisCO</a:t>
            </a:r>
            <a:r>
              <a:rPr lang="en-US" sz="2400" dirty="0" smtClean="0"/>
              <a:t> instead add oxygen to </a:t>
            </a:r>
            <a:r>
              <a:rPr lang="en-US" sz="2400" dirty="0" err="1" smtClean="0"/>
              <a:t>RuBP</a:t>
            </a:r>
            <a:r>
              <a:rPr lang="en-US" sz="2400" dirty="0" smtClean="0"/>
              <a:t> (oxygenation), creating a product that cannot be used within the Calvin–Benson cycle. This process reduces the efficiency of photosynthesis, potentially reducing photosynthetic output by 25% in C</a:t>
            </a:r>
            <a:r>
              <a:rPr lang="en-US" sz="2400" baseline="-25000" dirty="0" smtClean="0"/>
              <a:t>3</a:t>
            </a:r>
            <a:r>
              <a:rPr lang="en-US" sz="2400" dirty="0" smtClean="0"/>
              <a:t> plants.</a:t>
            </a:r>
          </a:p>
          <a:p>
            <a:pPr algn="just">
              <a:buFont typeface="Wingdings" pitchFamily="2" charset="2"/>
              <a:buChar char="§"/>
            </a:pPr>
            <a:r>
              <a:rPr lang="en-US" sz="2400" dirty="0" smtClean="0"/>
              <a:t>Photorespiration involves a complex network of enzyme reactions that exchange metabolites between chloroplasts, leaf </a:t>
            </a:r>
            <a:r>
              <a:rPr lang="en-US" sz="2400" dirty="0" err="1" smtClean="0"/>
              <a:t>peroxisomes</a:t>
            </a:r>
            <a:r>
              <a:rPr lang="en-US" sz="2400" dirty="0" smtClean="0"/>
              <a:t>    and mitochondria</a:t>
            </a:r>
            <a:endParaRPr lang="en-US" sz="2400" dirty="0"/>
          </a:p>
        </p:txBody>
      </p:sp>
      <p:sp>
        <p:nvSpPr>
          <p:cNvPr id="3" name="Rectangle 2"/>
          <p:cNvSpPr/>
          <p:nvPr/>
        </p:nvSpPr>
        <p:spPr>
          <a:xfrm>
            <a:off x="685800" y="228600"/>
            <a:ext cx="8229600" cy="584775"/>
          </a:xfrm>
          <a:prstGeom prst="rect">
            <a:avLst/>
          </a:prstGeom>
        </p:spPr>
        <p:txBody>
          <a:bodyPr wrap="square">
            <a:spAutoFit/>
          </a:bodyPr>
          <a:lstStyle/>
          <a:p>
            <a:pPr algn="ctr"/>
            <a:r>
              <a:rPr lang="en-US" sz="3200" b="1" dirty="0" smtClean="0">
                <a:solidFill>
                  <a:srgbClr val="FF0000"/>
                </a:solidFill>
              </a:rPr>
              <a:t>PHOTORESPIRATION</a:t>
            </a:r>
            <a:endParaRPr lang="en-US" sz="3200" dirty="0">
              <a:solidFill>
                <a:srgbClr val="FF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Biology Champ | Photorespiration"/>
          <p:cNvPicPr>
            <a:picLocks noChangeAspect="1" noChangeArrowheads="1"/>
          </p:cNvPicPr>
          <p:nvPr/>
        </p:nvPicPr>
        <p:blipFill>
          <a:blip r:embed="rId2"/>
          <a:srcRect/>
          <a:stretch>
            <a:fillRect/>
          </a:stretch>
        </p:blipFill>
        <p:spPr bwMode="auto">
          <a:xfrm>
            <a:off x="460375" y="1457324"/>
            <a:ext cx="8378825" cy="4791076"/>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descr="C:\Users\ssgj\Desktop\ONLINE CLASS\ch-13\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2" name="AutoShape 4" descr="C:\Users\ssgj\Desktop\ONLINE CLASS\ch-13\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4" name="AutoShape 6" descr="C:\Users\ssgj\Desktop\ONLINE CLASS\ch-13\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3496" name="Picture 8" descr="Photorespiration - Wikipedia"/>
          <p:cNvPicPr>
            <a:picLocks noChangeAspect="1" noChangeArrowheads="1"/>
          </p:cNvPicPr>
          <p:nvPr/>
        </p:nvPicPr>
        <p:blipFill>
          <a:blip r:embed="rId2"/>
          <a:srcRect/>
          <a:stretch>
            <a:fillRect/>
          </a:stretch>
        </p:blipFill>
        <p:spPr bwMode="auto">
          <a:xfrm>
            <a:off x="457200" y="1295400"/>
            <a:ext cx="8229600" cy="5029199"/>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Photorespiration (C2 Cycle) | (Hindi) Photosynthesis (Part 2) : Mechanism  of Light and Dark Reactions - Unacade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68" name="AutoShape 4" descr="Photorespiration (C2 Cycle) | (Hindi) Photosynthesis (Part 2) : Mechanism  of Light and Dark Reactions - Unacade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2470" name="Picture 6" descr="Photorespiration - Process and Significance Of Photorespiration"/>
          <p:cNvPicPr>
            <a:picLocks noChangeAspect="1" noChangeArrowheads="1"/>
          </p:cNvPicPr>
          <p:nvPr/>
        </p:nvPicPr>
        <p:blipFill>
          <a:blip r:embed="rId2"/>
          <a:srcRect/>
          <a:stretch>
            <a:fillRect/>
          </a:stretch>
        </p:blipFill>
        <p:spPr bwMode="auto">
          <a:xfrm>
            <a:off x="171450" y="1143000"/>
            <a:ext cx="8591550" cy="54102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Photosynthesis: Photorespiration and C4 Carbon Assimilation - Plant and  Crop Physiology"/>
          <p:cNvPicPr>
            <a:picLocks noChangeAspect="1" noChangeArrowheads="1"/>
          </p:cNvPicPr>
          <p:nvPr/>
        </p:nvPicPr>
        <p:blipFill>
          <a:blip r:embed="rId2"/>
          <a:srcRect/>
          <a:stretch>
            <a:fillRect/>
          </a:stretch>
        </p:blipFill>
        <p:spPr bwMode="auto">
          <a:xfrm>
            <a:off x="384175" y="609600"/>
            <a:ext cx="8378825" cy="60198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8800"/>
            <a:ext cx="6620509" cy="574040"/>
          </a:xfrm>
          <a:prstGeom prst="rect">
            <a:avLst/>
          </a:prstGeom>
        </p:spPr>
        <p:txBody>
          <a:bodyPr vert="horz" wrap="square" lIns="0" tIns="12700" rIns="0" bIns="0" rtlCol="0">
            <a:spAutoFit/>
          </a:bodyPr>
          <a:lstStyle/>
          <a:p>
            <a:pPr marL="12700">
              <a:lnSpc>
                <a:spcPct val="100000"/>
              </a:lnSpc>
              <a:spcBef>
                <a:spcPts val="100"/>
              </a:spcBef>
            </a:pPr>
            <a:r>
              <a:rPr sz="3600" b="0" spc="-10" dirty="0">
                <a:solidFill>
                  <a:srgbClr val="000000"/>
                </a:solidFill>
                <a:latin typeface="Arial"/>
                <a:cs typeface="Arial"/>
              </a:rPr>
              <a:t>Factors </a:t>
            </a:r>
            <a:r>
              <a:rPr sz="3600" b="0" spc="-5" dirty="0">
                <a:solidFill>
                  <a:srgbClr val="000000"/>
                </a:solidFill>
                <a:latin typeface="Arial"/>
                <a:cs typeface="Arial"/>
              </a:rPr>
              <a:t>affecting</a:t>
            </a:r>
            <a:r>
              <a:rPr sz="3600" b="0" spc="-75" dirty="0">
                <a:solidFill>
                  <a:srgbClr val="000000"/>
                </a:solidFill>
                <a:latin typeface="Arial"/>
                <a:cs typeface="Arial"/>
              </a:rPr>
              <a:t> </a:t>
            </a:r>
            <a:r>
              <a:rPr sz="3600" b="0" spc="-5" dirty="0">
                <a:solidFill>
                  <a:srgbClr val="000000"/>
                </a:solidFill>
                <a:latin typeface="Arial"/>
                <a:cs typeface="Arial"/>
              </a:rPr>
              <a:t>Photosynthesis</a:t>
            </a:r>
            <a:endParaRPr sz="3600">
              <a:latin typeface="Arial"/>
              <a:cs typeface="Arial"/>
            </a:endParaRPr>
          </a:p>
        </p:txBody>
      </p:sp>
      <p:sp>
        <p:nvSpPr>
          <p:cNvPr id="3" name="object 3"/>
          <p:cNvSpPr txBox="1"/>
          <p:nvPr/>
        </p:nvSpPr>
        <p:spPr>
          <a:xfrm>
            <a:off x="330200" y="128397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4" name="object 4"/>
          <p:cNvSpPr txBox="1"/>
          <p:nvPr/>
        </p:nvSpPr>
        <p:spPr>
          <a:xfrm>
            <a:off x="330200" y="2381250"/>
            <a:ext cx="132715" cy="909319"/>
          </a:xfrm>
          <a:prstGeom prst="rect">
            <a:avLst/>
          </a:prstGeom>
        </p:spPr>
        <p:txBody>
          <a:bodyPr vert="horz" wrap="square" lIns="0" tIns="88900" rIns="0" bIns="0" rtlCol="0">
            <a:spAutoFit/>
          </a:bodyPr>
          <a:lstStyle/>
          <a:p>
            <a:pPr marL="12700">
              <a:lnSpc>
                <a:spcPct val="100000"/>
              </a:lnSpc>
              <a:spcBef>
                <a:spcPts val="700"/>
              </a:spcBef>
            </a:pPr>
            <a:r>
              <a:rPr sz="2400" dirty="0">
                <a:latin typeface="Arial"/>
                <a:cs typeface="Arial"/>
              </a:rPr>
              <a:t>•</a:t>
            </a:r>
            <a:endParaRPr sz="2400">
              <a:latin typeface="Arial"/>
              <a:cs typeface="Arial"/>
            </a:endParaRPr>
          </a:p>
          <a:p>
            <a:pPr marL="12700">
              <a:lnSpc>
                <a:spcPct val="100000"/>
              </a:lnSpc>
              <a:spcBef>
                <a:spcPts val="600"/>
              </a:spcBef>
            </a:pPr>
            <a:r>
              <a:rPr sz="2400" dirty="0">
                <a:latin typeface="Arial"/>
                <a:cs typeface="Arial"/>
              </a:rPr>
              <a:t>•</a:t>
            </a:r>
            <a:endParaRPr sz="2400">
              <a:latin typeface="Arial"/>
              <a:cs typeface="Arial"/>
            </a:endParaRPr>
          </a:p>
        </p:txBody>
      </p:sp>
      <p:sp>
        <p:nvSpPr>
          <p:cNvPr id="5" name="object 5"/>
          <p:cNvSpPr txBox="1"/>
          <p:nvPr/>
        </p:nvSpPr>
        <p:spPr>
          <a:xfrm>
            <a:off x="671830" y="1301750"/>
            <a:ext cx="7931784" cy="3102610"/>
          </a:xfrm>
          <a:prstGeom prst="rect">
            <a:avLst/>
          </a:prstGeom>
        </p:spPr>
        <p:txBody>
          <a:bodyPr vert="horz" wrap="square" lIns="0" tIns="12700" rIns="0" bIns="0" rtlCol="0">
            <a:spAutoFit/>
          </a:bodyPr>
          <a:lstStyle/>
          <a:p>
            <a:pPr marL="12700" marR="5080" algn="just">
              <a:lnSpc>
                <a:spcPct val="100000"/>
              </a:lnSpc>
              <a:spcBef>
                <a:spcPts val="100"/>
              </a:spcBef>
              <a:tabLst>
                <a:tab pos="2875280" algn="l"/>
              </a:tabLst>
            </a:pPr>
            <a:r>
              <a:rPr sz="2400" dirty="0">
                <a:latin typeface="Arial"/>
                <a:cs typeface="Arial"/>
              </a:rPr>
              <a:t>The</a:t>
            </a:r>
            <a:r>
              <a:rPr sz="2400" spc="5" dirty="0">
                <a:latin typeface="Arial"/>
                <a:cs typeface="Arial"/>
              </a:rPr>
              <a:t> </a:t>
            </a:r>
            <a:r>
              <a:rPr sz="2400" spc="-5" dirty="0">
                <a:latin typeface="Arial"/>
                <a:cs typeface="Arial"/>
              </a:rPr>
              <a:t>external</a:t>
            </a:r>
            <a:r>
              <a:rPr sz="2400" dirty="0">
                <a:latin typeface="Arial"/>
                <a:cs typeface="Arial"/>
              </a:rPr>
              <a:t> </a:t>
            </a:r>
            <a:r>
              <a:rPr sz="2400" spc="-5" dirty="0">
                <a:latin typeface="Arial"/>
                <a:cs typeface="Arial"/>
              </a:rPr>
              <a:t>factors	which affects photosynthesis </a:t>
            </a:r>
            <a:r>
              <a:rPr sz="2400" spc="-10" dirty="0">
                <a:latin typeface="Arial"/>
                <a:cs typeface="Arial"/>
              </a:rPr>
              <a:t>include  </a:t>
            </a:r>
            <a:r>
              <a:rPr sz="2400" dirty="0">
                <a:latin typeface="Arial"/>
                <a:cs typeface="Arial"/>
              </a:rPr>
              <a:t>the </a:t>
            </a:r>
            <a:r>
              <a:rPr sz="2400" spc="-10" dirty="0">
                <a:latin typeface="Arial"/>
                <a:cs typeface="Arial"/>
              </a:rPr>
              <a:t>availability </a:t>
            </a:r>
            <a:r>
              <a:rPr sz="2400" spc="-5" dirty="0">
                <a:latin typeface="Arial"/>
                <a:cs typeface="Arial"/>
              </a:rPr>
              <a:t>of sunlight, temperature, CO2 concentration  and</a:t>
            </a:r>
            <a:r>
              <a:rPr sz="2400" spc="-10" dirty="0">
                <a:latin typeface="Arial"/>
                <a:cs typeface="Arial"/>
              </a:rPr>
              <a:t> </a:t>
            </a:r>
            <a:r>
              <a:rPr sz="2400" spc="-5" dirty="0">
                <a:latin typeface="Arial"/>
                <a:cs typeface="Arial"/>
              </a:rPr>
              <a:t>water</a:t>
            </a:r>
            <a:endParaRPr sz="2400">
              <a:latin typeface="Arial"/>
              <a:cs typeface="Arial"/>
            </a:endParaRPr>
          </a:p>
          <a:p>
            <a:pPr marL="12700" algn="just">
              <a:lnSpc>
                <a:spcPct val="100000"/>
              </a:lnSpc>
              <a:spcBef>
                <a:spcPts val="600"/>
              </a:spcBef>
            </a:pPr>
            <a:r>
              <a:rPr sz="2400" b="1" spc="-5" dirty="0">
                <a:latin typeface="Arial"/>
                <a:cs typeface="Arial"/>
              </a:rPr>
              <a:t>Blackman’s (1905) </a:t>
            </a:r>
            <a:r>
              <a:rPr sz="2400" b="1" spc="-10" dirty="0">
                <a:latin typeface="Arial"/>
                <a:cs typeface="Arial"/>
              </a:rPr>
              <a:t>Law </a:t>
            </a:r>
            <a:r>
              <a:rPr sz="2400" b="1" spc="-5" dirty="0">
                <a:latin typeface="Arial"/>
                <a:cs typeface="Arial"/>
              </a:rPr>
              <a:t>of Limiting</a:t>
            </a:r>
            <a:r>
              <a:rPr sz="2400" b="1" spc="60" dirty="0">
                <a:latin typeface="Arial"/>
                <a:cs typeface="Arial"/>
              </a:rPr>
              <a:t> </a:t>
            </a:r>
            <a:r>
              <a:rPr sz="2400" b="1" spc="-5" dirty="0">
                <a:latin typeface="Arial"/>
                <a:cs typeface="Arial"/>
              </a:rPr>
              <a:t>Factors:</a:t>
            </a:r>
            <a:endParaRPr sz="2400">
              <a:latin typeface="Arial"/>
              <a:cs typeface="Arial"/>
            </a:endParaRPr>
          </a:p>
          <a:p>
            <a:pPr marL="12700" marR="81280" algn="just">
              <a:lnSpc>
                <a:spcPct val="100000"/>
              </a:lnSpc>
              <a:spcBef>
                <a:spcPts val="590"/>
              </a:spcBef>
            </a:pPr>
            <a:r>
              <a:rPr sz="2400" dirty="0">
                <a:latin typeface="Arial"/>
                <a:cs typeface="Arial"/>
              </a:rPr>
              <a:t>“If a chemical </a:t>
            </a:r>
            <a:r>
              <a:rPr sz="2400" spc="-5" dirty="0">
                <a:latin typeface="Arial"/>
                <a:cs typeface="Arial"/>
              </a:rPr>
              <a:t>process is affected by </a:t>
            </a:r>
            <a:r>
              <a:rPr sz="2400" spc="5" dirty="0">
                <a:latin typeface="Arial"/>
                <a:cs typeface="Arial"/>
              </a:rPr>
              <a:t>more </a:t>
            </a:r>
            <a:r>
              <a:rPr sz="2400" spc="-5" dirty="0">
                <a:latin typeface="Arial"/>
                <a:cs typeface="Arial"/>
              </a:rPr>
              <a:t>than one factor,  then its rate will </a:t>
            </a:r>
            <a:r>
              <a:rPr sz="2400" dirty="0">
                <a:latin typeface="Arial"/>
                <a:cs typeface="Arial"/>
              </a:rPr>
              <a:t>be </a:t>
            </a:r>
            <a:r>
              <a:rPr sz="2400" spc="-5" dirty="0">
                <a:latin typeface="Arial"/>
                <a:cs typeface="Arial"/>
              </a:rPr>
              <a:t>determined by the factor which </a:t>
            </a:r>
            <a:r>
              <a:rPr sz="2400" spc="-10" dirty="0">
                <a:latin typeface="Arial"/>
                <a:cs typeface="Arial"/>
              </a:rPr>
              <a:t>is  </a:t>
            </a:r>
            <a:r>
              <a:rPr sz="2400" spc="-5" dirty="0">
                <a:latin typeface="Arial"/>
                <a:cs typeface="Arial"/>
              </a:rPr>
              <a:t>nearest </a:t>
            </a:r>
            <a:r>
              <a:rPr sz="2400" dirty="0">
                <a:latin typeface="Arial"/>
                <a:cs typeface="Arial"/>
              </a:rPr>
              <a:t>to </a:t>
            </a:r>
            <a:r>
              <a:rPr sz="2400" spc="-5" dirty="0">
                <a:latin typeface="Arial"/>
                <a:cs typeface="Arial"/>
              </a:rPr>
              <a:t>its </a:t>
            </a:r>
            <a:r>
              <a:rPr sz="2400" dirty="0">
                <a:latin typeface="Arial"/>
                <a:cs typeface="Arial"/>
              </a:rPr>
              <a:t>minimal </a:t>
            </a:r>
            <a:r>
              <a:rPr sz="2400" spc="-10" dirty="0">
                <a:latin typeface="Arial"/>
                <a:cs typeface="Arial"/>
              </a:rPr>
              <a:t>value: </a:t>
            </a:r>
            <a:r>
              <a:rPr sz="2400" spc="-5" dirty="0">
                <a:latin typeface="Arial"/>
                <a:cs typeface="Arial"/>
              </a:rPr>
              <a:t>it is </a:t>
            </a:r>
            <a:r>
              <a:rPr sz="2400" dirty="0">
                <a:latin typeface="Arial"/>
                <a:cs typeface="Arial"/>
              </a:rPr>
              <a:t>the </a:t>
            </a:r>
            <a:r>
              <a:rPr sz="2400" spc="-5" dirty="0">
                <a:latin typeface="Arial"/>
                <a:cs typeface="Arial"/>
              </a:rPr>
              <a:t>factor which directly  affects the process </a:t>
            </a:r>
            <a:r>
              <a:rPr sz="2400" spc="-10" dirty="0">
                <a:latin typeface="Arial"/>
                <a:cs typeface="Arial"/>
              </a:rPr>
              <a:t>if </a:t>
            </a:r>
            <a:r>
              <a:rPr sz="2400" spc="-5" dirty="0">
                <a:latin typeface="Arial"/>
                <a:cs typeface="Arial"/>
              </a:rPr>
              <a:t>its quantity is</a:t>
            </a:r>
            <a:r>
              <a:rPr sz="2400" spc="45" dirty="0">
                <a:latin typeface="Arial"/>
                <a:cs typeface="Arial"/>
              </a:rPr>
              <a:t> </a:t>
            </a:r>
            <a:r>
              <a:rPr sz="2400" spc="-5" dirty="0">
                <a:latin typeface="Arial"/>
                <a:cs typeface="Arial"/>
              </a:rPr>
              <a:t>changed.”</a:t>
            </a:r>
            <a:endParaRPr sz="2400">
              <a:latin typeface="Arial"/>
              <a:cs typeface="Arial"/>
            </a:endParaRPr>
          </a:p>
        </p:txBody>
      </p:sp>
      <p:sp>
        <p:nvSpPr>
          <p:cNvPr id="6" name="object 6"/>
          <p:cNvSpPr txBox="1"/>
          <p:nvPr/>
        </p:nvSpPr>
        <p:spPr>
          <a:xfrm>
            <a:off x="330200" y="4378959"/>
            <a:ext cx="7950200" cy="2082800"/>
          </a:xfrm>
          <a:prstGeom prst="rect">
            <a:avLst/>
          </a:prstGeom>
        </p:spPr>
        <p:txBody>
          <a:bodyPr vert="horz" wrap="square" lIns="0" tIns="88900" rIns="0" bIns="0" rtlCol="0">
            <a:spAutoFit/>
          </a:bodyPr>
          <a:lstStyle/>
          <a:p>
            <a:pPr marL="12700" algn="just">
              <a:lnSpc>
                <a:spcPct val="100000"/>
              </a:lnSpc>
              <a:spcBef>
                <a:spcPts val="700"/>
              </a:spcBef>
            </a:pPr>
            <a:r>
              <a:rPr sz="2400" spc="-5" dirty="0">
                <a:latin typeface="Arial"/>
                <a:cs typeface="Arial"/>
              </a:rPr>
              <a:t>1.</a:t>
            </a:r>
            <a:r>
              <a:rPr sz="2400" spc="20" dirty="0">
                <a:latin typeface="Arial"/>
                <a:cs typeface="Arial"/>
              </a:rPr>
              <a:t> </a:t>
            </a:r>
            <a:r>
              <a:rPr sz="2400" b="1" spc="-5" dirty="0">
                <a:latin typeface="Arial"/>
                <a:cs typeface="Arial"/>
              </a:rPr>
              <a:t>Light:</a:t>
            </a:r>
            <a:endParaRPr sz="2400" b="1">
              <a:latin typeface="Arial"/>
              <a:cs typeface="Arial"/>
            </a:endParaRPr>
          </a:p>
          <a:p>
            <a:pPr marL="354330" marR="447040" indent="-341630" algn="just">
              <a:lnSpc>
                <a:spcPct val="100000"/>
              </a:lnSpc>
              <a:spcBef>
                <a:spcPts val="600"/>
              </a:spcBef>
              <a:buChar char="•"/>
              <a:tabLst>
                <a:tab pos="353695" algn="l"/>
                <a:tab pos="354330" algn="l"/>
              </a:tabLst>
            </a:pPr>
            <a:r>
              <a:rPr sz="2400" spc="-5" dirty="0">
                <a:latin typeface="Arial"/>
                <a:cs typeface="Arial"/>
              </a:rPr>
              <a:t>At low intensities of light, there is </a:t>
            </a:r>
            <a:r>
              <a:rPr sz="2400" dirty="0">
                <a:latin typeface="Arial"/>
                <a:cs typeface="Arial"/>
              </a:rPr>
              <a:t>a </a:t>
            </a:r>
            <a:r>
              <a:rPr sz="2400" spc="-5" dirty="0">
                <a:latin typeface="Arial"/>
                <a:cs typeface="Arial"/>
              </a:rPr>
              <a:t>linear relationship  between </a:t>
            </a:r>
            <a:r>
              <a:rPr sz="2400" spc="-10" dirty="0">
                <a:latin typeface="Arial"/>
                <a:cs typeface="Arial"/>
              </a:rPr>
              <a:t>incident light and </a:t>
            </a:r>
            <a:r>
              <a:rPr sz="2400" spc="-5" dirty="0">
                <a:latin typeface="Arial"/>
                <a:cs typeface="Arial"/>
              </a:rPr>
              <a:t>carbon</a:t>
            </a:r>
            <a:r>
              <a:rPr sz="2400" spc="30" dirty="0">
                <a:latin typeface="Arial"/>
                <a:cs typeface="Arial"/>
              </a:rPr>
              <a:t> </a:t>
            </a:r>
            <a:r>
              <a:rPr sz="2400" spc="-5" dirty="0">
                <a:latin typeface="Arial"/>
                <a:cs typeface="Arial"/>
              </a:rPr>
              <a:t>fixation.</a:t>
            </a:r>
            <a:endParaRPr sz="2400">
              <a:latin typeface="Arial"/>
              <a:cs typeface="Arial"/>
            </a:endParaRPr>
          </a:p>
          <a:p>
            <a:pPr marL="354330" marR="5080" indent="-341630" algn="just">
              <a:lnSpc>
                <a:spcPct val="100000"/>
              </a:lnSpc>
              <a:spcBef>
                <a:spcPts val="600"/>
              </a:spcBef>
              <a:buChar char="•"/>
              <a:tabLst>
                <a:tab pos="353695" algn="l"/>
                <a:tab pos="354330" algn="l"/>
              </a:tabLst>
            </a:pPr>
            <a:r>
              <a:rPr sz="2400" spc="-5" dirty="0">
                <a:latin typeface="Arial"/>
                <a:cs typeface="Arial"/>
              </a:rPr>
              <a:t>At high intensities of light, the </a:t>
            </a:r>
            <a:r>
              <a:rPr sz="2400" dirty="0">
                <a:latin typeface="Arial"/>
                <a:cs typeface="Arial"/>
              </a:rPr>
              <a:t>rate </a:t>
            </a:r>
            <a:r>
              <a:rPr sz="2400" spc="-5" dirty="0">
                <a:latin typeface="Arial"/>
                <a:cs typeface="Arial"/>
              </a:rPr>
              <a:t>does </a:t>
            </a:r>
            <a:r>
              <a:rPr sz="2400" spc="-10" dirty="0">
                <a:latin typeface="Arial"/>
                <a:cs typeface="Arial"/>
              </a:rPr>
              <a:t>not </a:t>
            </a:r>
            <a:r>
              <a:rPr sz="2400" spc="-5" dirty="0">
                <a:latin typeface="Arial"/>
                <a:cs typeface="Arial"/>
              </a:rPr>
              <a:t>show further  increase because other factors </a:t>
            </a:r>
            <a:r>
              <a:rPr sz="2400" dirty="0">
                <a:latin typeface="Arial"/>
                <a:cs typeface="Arial"/>
              </a:rPr>
              <a:t>become</a:t>
            </a:r>
            <a:r>
              <a:rPr sz="2400" spc="20" dirty="0">
                <a:latin typeface="Arial"/>
                <a:cs typeface="Arial"/>
              </a:rPr>
              <a:t> </a:t>
            </a:r>
            <a:r>
              <a:rPr sz="2400" spc="-5" dirty="0">
                <a:latin typeface="Arial"/>
                <a:cs typeface="Arial"/>
              </a:rPr>
              <a:t>limiting.</a:t>
            </a:r>
            <a:endParaRPr sz="2400">
              <a:latin typeface="Arial"/>
              <a:cs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28397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3" name="object 3"/>
          <p:cNvSpPr txBox="1"/>
          <p:nvPr/>
        </p:nvSpPr>
        <p:spPr>
          <a:xfrm>
            <a:off x="878839" y="1301750"/>
            <a:ext cx="7183120" cy="112268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Increase in </a:t>
            </a:r>
            <a:r>
              <a:rPr sz="2400" spc="-10" dirty="0">
                <a:latin typeface="Arial"/>
                <a:cs typeface="Arial"/>
              </a:rPr>
              <a:t>incident light </a:t>
            </a:r>
            <a:r>
              <a:rPr sz="2400" spc="-5" dirty="0">
                <a:latin typeface="Arial"/>
                <a:cs typeface="Arial"/>
              </a:rPr>
              <a:t>beyond </a:t>
            </a:r>
            <a:r>
              <a:rPr sz="2400" dirty="0">
                <a:latin typeface="Arial"/>
                <a:cs typeface="Arial"/>
              </a:rPr>
              <a:t>a </a:t>
            </a:r>
            <a:r>
              <a:rPr sz="2400" spc="-5" dirty="0">
                <a:latin typeface="Arial"/>
                <a:cs typeface="Arial"/>
              </a:rPr>
              <a:t>point results in </a:t>
            </a:r>
            <a:r>
              <a:rPr sz="2400" dirty="0">
                <a:latin typeface="Arial"/>
                <a:cs typeface="Arial"/>
              </a:rPr>
              <a:t>the  </a:t>
            </a:r>
            <a:r>
              <a:rPr sz="2400" spc="-5" dirty="0">
                <a:latin typeface="Arial"/>
                <a:cs typeface="Arial"/>
              </a:rPr>
              <a:t>breakdown of chlorophyll and </a:t>
            </a:r>
            <a:r>
              <a:rPr sz="2400" dirty="0">
                <a:latin typeface="Arial"/>
                <a:cs typeface="Arial"/>
              </a:rPr>
              <a:t>a </a:t>
            </a:r>
            <a:r>
              <a:rPr sz="2400" spc="-5" dirty="0">
                <a:latin typeface="Arial"/>
                <a:cs typeface="Arial"/>
              </a:rPr>
              <a:t>decrease in  photosynthesis.</a:t>
            </a:r>
            <a:endParaRPr sz="2400">
              <a:latin typeface="Arial"/>
              <a:cs typeface="Arial"/>
            </a:endParaRPr>
          </a:p>
        </p:txBody>
      </p:sp>
      <p:sp>
        <p:nvSpPr>
          <p:cNvPr id="4" name="object 4"/>
          <p:cNvSpPr txBox="1"/>
          <p:nvPr/>
        </p:nvSpPr>
        <p:spPr>
          <a:xfrm>
            <a:off x="535940" y="2915920"/>
            <a:ext cx="6245860" cy="382156"/>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Arial"/>
                <a:cs typeface="Arial"/>
              </a:rPr>
              <a:t>2. Carbon </a:t>
            </a:r>
            <a:r>
              <a:rPr sz="2400" b="1" spc="-10" dirty="0">
                <a:latin typeface="Arial"/>
                <a:cs typeface="Arial"/>
              </a:rPr>
              <a:t>dioxide</a:t>
            </a:r>
            <a:r>
              <a:rPr sz="2400" b="1" spc="-45" dirty="0">
                <a:latin typeface="Arial"/>
                <a:cs typeface="Arial"/>
              </a:rPr>
              <a:t> </a:t>
            </a:r>
            <a:r>
              <a:rPr sz="2400" b="1" spc="-5" dirty="0">
                <a:latin typeface="Arial"/>
                <a:cs typeface="Arial"/>
              </a:rPr>
              <a:t>Concentration:</a:t>
            </a:r>
            <a:endParaRPr sz="2400" b="1">
              <a:latin typeface="Arial"/>
              <a:cs typeface="Arial"/>
            </a:endParaRPr>
          </a:p>
        </p:txBody>
      </p:sp>
      <p:sp>
        <p:nvSpPr>
          <p:cNvPr id="5" name="object 5"/>
          <p:cNvSpPr txBox="1"/>
          <p:nvPr/>
        </p:nvSpPr>
        <p:spPr>
          <a:xfrm>
            <a:off x="535940" y="414909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6" name="object 6"/>
          <p:cNvSpPr txBox="1"/>
          <p:nvPr/>
        </p:nvSpPr>
        <p:spPr>
          <a:xfrm>
            <a:off x="535940" y="495554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7" name="object 7"/>
          <p:cNvSpPr txBox="1"/>
          <p:nvPr/>
        </p:nvSpPr>
        <p:spPr>
          <a:xfrm>
            <a:off x="535940" y="3357879"/>
            <a:ext cx="7959090" cy="2738120"/>
          </a:xfrm>
          <a:prstGeom prst="rect">
            <a:avLst/>
          </a:prstGeom>
        </p:spPr>
        <p:txBody>
          <a:bodyPr vert="horz" wrap="square" lIns="0" tIns="12700" rIns="0" bIns="0" rtlCol="0">
            <a:spAutoFit/>
          </a:bodyPr>
          <a:lstStyle/>
          <a:p>
            <a:pPr marL="355600" marR="1819910" indent="-342900">
              <a:lnSpc>
                <a:spcPct val="100000"/>
              </a:lnSpc>
              <a:spcBef>
                <a:spcPts val="100"/>
              </a:spcBef>
              <a:buChar char="•"/>
              <a:tabLst>
                <a:tab pos="354965" algn="l"/>
                <a:tab pos="355600" algn="l"/>
              </a:tabLst>
            </a:pPr>
            <a:r>
              <a:rPr sz="2400" spc="-5" dirty="0">
                <a:latin typeface="Arial"/>
                <a:cs typeface="Arial"/>
              </a:rPr>
              <a:t>Carbon </a:t>
            </a:r>
            <a:r>
              <a:rPr sz="2400" spc="-10" dirty="0">
                <a:latin typeface="Arial"/>
                <a:cs typeface="Arial"/>
              </a:rPr>
              <a:t>dioxide </a:t>
            </a:r>
            <a:r>
              <a:rPr sz="2400" spc="-5" dirty="0">
                <a:latin typeface="Arial"/>
                <a:cs typeface="Arial"/>
              </a:rPr>
              <a:t>is </a:t>
            </a:r>
            <a:r>
              <a:rPr sz="2400" dirty="0">
                <a:latin typeface="Arial"/>
                <a:cs typeface="Arial"/>
              </a:rPr>
              <a:t>a major </a:t>
            </a:r>
            <a:r>
              <a:rPr sz="2400" spc="-5" dirty="0">
                <a:latin typeface="Arial"/>
                <a:cs typeface="Arial"/>
              </a:rPr>
              <a:t>limiting factor for  photosynthesis.</a:t>
            </a:r>
            <a:endParaRPr sz="2400">
              <a:latin typeface="Arial"/>
              <a:cs typeface="Arial"/>
            </a:endParaRPr>
          </a:p>
          <a:p>
            <a:pPr marL="355600" marR="5080">
              <a:lnSpc>
                <a:spcPct val="100000"/>
              </a:lnSpc>
              <a:spcBef>
                <a:spcPts val="600"/>
              </a:spcBef>
            </a:pPr>
            <a:r>
              <a:rPr sz="2400" dirty="0">
                <a:latin typeface="Arial"/>
                <a:cs typeface="Arial"/>
              </a:rPr>
              <a:t>It </a:t>
            </a:r>
            <a:r>
              <a:rPr sz="2400" spc="-5" dirty="0">
                <a:latin typeface="Arial"/>
                <a:cs typeface="Arial"/>
              </a:rPr>
              <a:t>is important </a:t>
            </a:r>
            <a:r>
              <a:rPr sz="2400" dirty="0">
                <a:latin typeface="Arial"/>
                <a:cs typeface="Arial"/>
              </a:rPr>
              <a:t>to remember </a:t>
            </a:r>
            <a:r>
              <a:rPr sz="2400" spc="-5" dirty="0">
                <a:latin typeface="Arial"/>
                <a:cs typeface="Arial"/>
              </a:rPr>
              <a:t>that carbon </a:t>
            </a:r>
            <a:r>
              <a:rPr sz="2400" spc="-10" dirty="0">
                <a:latin typeface="Arial"/>
                <a:cs typeface="Arial"/>
              </a:rPr>
              <a:t>dioxide is </a:t>
            </a:r>
            <a:r>
              <a:rPr sz="2400" spc="-5" dirty="0">
                <a:latin typeface="Arial"/>
                <a:cs typeface="Arial"/>
              </a:rPr>
              <a:t>in very  low concentration in </a:t>
            </a:r>
            <a:r>
              <a:rPr sz="2400" dirty="0">
                <a:latin typeface="Arial"/>
                <a:cs typeface="Arial"/>
              </a:rPr>
              <a:t>the </a:t>
            </a:r>
            <a:r>
              <a:rPr sz="2400" spc="-5" dirty="0">
                <a:latin typeface="Arial"/>
                <a:cs typeface="Arial"/>
              </a:rPr>
              <a:t>atmosphere (0.03 </a:t>
            </a:r>
            <a:r>
              <a:rPr sz="2400" dirty="0">
                <a:latin typeface="Arial"/>
                <a:cs typeface="Arial"/>
              </a:rPr>
              <a:t>– </a:t>
            </a:r>
            <a:r>
              <a:rPr sz="2400" spc="-5" dirty="0">
                <a:latin typeface="Arial"/>
                <a:cs typeface="Arial"/>
              </a:rPr>
              <a:t>0.04%).</a:t>
            </a:r>
            <a:endParaRPr sz="2400">
              <a:latin typeface="Arial"/>
              <a:cs typeface="Arial"/>
            </a:endParaRPr>
          </a:p>
          <a:p>
            <a:pPr marL="355600" marR="492125">
              <a:lnSpc>
                <a:spcPct val="100000"/>
              </a:lnSpc>
              <a:spcBef>
                <a:spcPts val="600"/>
              </a:spcBef>
            </a:pPr>
            <a:r>
              <a:rPr sz="2400" spc="-5" dirty="0">
                <a:latin typeface="Arial"/>
                <a:cs typeface="Arial"/>
              </a:rPr>
              <a:t>Increase in concentration up </a:t>
            </a:r>
            <a:r>
              <a:rPr sz="2400" spc="5" dirty="0">
                <a:latin typeface="Arial"/>
                <a:cs typeface="Arial"/>
              </a:rPr>
              <a:t>to </a:t>
            </a:r>
            <a:r>
              <a:rPr sz="2400" spc="-5" dirty="0">
                <a:latin typeface="Arial"/>
                <a:cs typeface="Arial"/>
              </a:rPr>
              <a:t>0.05% can increase  carbon fixation. An increase beyond this </a:t>
            </a:r>
            <a:r>
              <a:rPr sz="2400" spc="-10" dirty="0">
                <a:latin typeface="Arial"/>
                <a:cs typeface="Arial"/>
              </a:rPr>
              <a:t>level </a:t>
            </a:r>
            <a:r>
              <a:rPr sz="2400" spc="-5" dirty="0">
                <a:latin typeface="Arial"/>
                <a:cs typeface="Arial"/>
              </a:rPr>
              <a:t>can be  damaging </a:t>
            </a:r>
            <a:r>
              <a:rPr sz="2400" spc="-10" dirty="0">
                <a:latin typeface="Arial"/>
                <a:cs typeface="Arial"/>
              </a:rPr>
              <a:t>over longer</a:t>
            </a:r>
            <a:r>
              <a:rPr sz="2400" spc="30" dirty="0">
                <a:latin typeface="Arial"/>
                <a:cs typeface="Arial"/>
              </a:rPr>
              <a:t> </a:t>
            </a:r>
            <a:r>
              <a:rPr sz="2400" spc="-10" dirty="0">
                <a:latin typeface="Arial"/>
                <a:cs typeface="Arial"/>
              </a:rPr>
              <a:t>periods</a:t>
            </a:r>
            <a:endParaRPr sz="2400">
              <a:latin typeface="Arial"/>
              <a:cs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0200" y="1297940"/>
            <a:ext cx="8452485" cy="4504690"/>
          </a:xfrm>
          <a:prstGeom prst="rect">
            <a:avLst/>
          </a:prstGeom>
        </p:spPr>
        <p:txBody>
          <a:bodyPr vert="horz" wrap="square" lIns="0" tIns="88900" rIns="0" bIns="0" rtlCol="0">
            <a:spAutoFit/>
          </a:bodyPr>
          <a:lstStyle/>
          <a:p>
            <a:pPr marL="12700" algn="just">
              <a:lnSpc>
                <a:spcPct val="100000"/>
              </a:lnSpc>
              <a:spcBef>
                <a:spcPts val="700"/>
              </a:spcBef>
            </a:pPr>
            <a:r>
              <a:rPr sz="2400" b="1" spc="-5" dirty="0">
                <a:latin typeface="Arial"/>
                <a:cs typeface="Arial"/>
              </a:rPr>
              <a:t>3. Temperature:</a:t>
            </a:r>
            <a:endParaRPr sz="2400" b="1">
              <a:latin typeface="Arial"/>
              <a:cs typeface="Arial"/>
            </a:endParaRPr>
          </a:p>
          <a:p>
            <a:pPr marL="12700" marR="501650" algn="just">
              <a:lnSpc>
                <a:spcPct val="100000"/>
              </a:lnSpc>
              <a:spcBef>
                <a:spcPts val="600"/>
              </a:spcBef>
              <a:buSzPct val="95833"/>
              <a:buChar char="•"/>
              <a:tabLst>
                <a:tab pos="120650" algn="l"/>
              </a:tabLst>
            </a:pPr>
            <a:r>
              <a:rPr sz="2400" dirty="0">
                <a:latin typeface="Arial"/>
                <a:cs typeface="Arial"/>
              </a:rPr>
              <a:t>The </a:t>
            </a:r>
            <a:r>
              <a:rPr sz="2400" spc="-5" dirty="0">
                <a:latin typeface="Arial"/>
                <a:cs typeface="Arial"/>
              </a:rPr>
              <a:t>dark reactions are controlled by temperature because  they </a:t>
            </a:r>
            <a:r>
              <a:rPr sz="2400" dirty="0">
                <a:latin typeface="Arial"/>
                <a:cs typeface="Arial"/>
              </a:rPr>
              <a:t>are</a:t>
            </a:r>
            <a:r>
              <a:rPr sz="2400" spc="-5" dirty="0">
                <a:latin typeface="Arial"/>
                <a:cs typeface="Arial"/>
              </a:rPr>
              <a:t> </a:t>
            </a:r>
            <a:r>
              <a:rPr sz="2400" dirty="0">
                <a:latin typeface="Arial"/>
                <a:cs typeface="Arial"/>
              </a:rPr>
              <a:t>enzymatic.</a:t>
            </a:r>
            <a:endParaRPr sz="2400">
              <a:latin typeface="Arial"/>
              <a:cs typeface="Arial"/>
            </a:endParaRPr>
          </a:p>
          <a:p>
            <a:pPr marL="12700" marR="740410" algn="just">
              <a:lnSpc>
                <a:spcPct val="100000"/>
              </a:lnSpc>
              <a:spcBef>
                <a:spcPts val="600"/>
              </a:spcBef>
              <a:buSzPct val="95833"/>
              <a:buChar char="•"/>
              <a:tabLst>
                <a:tab pos="120650" algn="l"/>
              </a:tabLst>
            </a:pPr>
            <a:r>
              <a:rPr sz="2400" spc="-5" dirty="0">
                <a:latin typeface="Arial"/>
                <a:cs typeface="Arial"/>
              </a:rPr>
              <a:t>Light reactions </a:t>
            </a:r>
            <a:r>
              <a:rPr sz="2400" dirty="0">
                <a:latin typeface="Arial"/>
                <a:cs typeface="Arial"/>
              </a:rPr>
              <a:t>are </a:t>
            </a:r>
            <a:r>
              <a:rPr sz="2400" spc="-5" dirty="0">
                <a:latin typeface="Arial"/>
                <a:cs typeface="Arial"/>
              </a:rPr>
              <a:t>also sensitive </a:t>
            </a:r>
            <a:r>
              <a:rPr sz="2400" spc="5" dirty="0">
                <a:latin typeface="Arial"/>
                <a:cs typeface="Arial"/>
              </a:rPr>
              <a:t>to </a:t>
            </a:r>
            <a:r>
              <a:rPr sz="2400" spc="-5" dirty="0">
                <a:latin typeface="Arial"/>
                <a:cs typeface="Arial"/>
              </a:rPr>
              <a:t>temperature but </a:t>
            </a:r>
            <a:r>
              <a:rPr sz="2400" dirty="0">
                <a:latin typeface="Arial"/>
                <a:cs typeface="Arial"/>
              </a:rPr>
              <a:t>to a  much </a:t>
            </a:r>
            <a:r>
              <a:rPr sz="2400" spc="-5" dirty="0">
                <a:latin typeface="Arial"/>
                <a:cs typeface="Arial"/>
              </a:rPr>
              <a:t>lesser</a:t>
            </a:r>
            <a:r>
              <a:rPr sz="2400" dirty="0">
                <a:latin typeface="Arial"/>
                <a:cs typeface="Arial"/>
              </a:rPr>
              <a:t> </a:t>
            </a:r>
            <a:r>
              <a:rPr sz="2400" spc="-5" dirty="0">
                <a:latin typeface="Arial"/>
                <a:cs typeface="Arial"/>
              </a:rPr>
              <a:t>extent.</a:t>
            </a:r>
            <a:endParaRPr sz="2400">
              <a:latin typeface="Arial"/>
              <a:cs typeface="Arial"/>
            </a:endParaRPr>
          </a:p>
          <a:p>
            <a:pPr marL="12700" marR="5080" algn="just">
              <a:lnSpc>
                <a:spcPct val="100000"/>
              </a:lnSpc>
              <a:spcBef>
                <a:spcPts val="590"/>
              </a:spcBef>
              <a:buSzPct val="95833"/>
              <a:buChar char="•"/>
              <a:tabLst>
                <a:tab pos="120650" algn="l"/>
              </a:tabLst>
            </a:pPr>
            <a:r>
              <a:rPr sz="2400" dirty="0">
                <a:latin typeface="Arial"/>
                <a:cs typeface="Arial"/>
              </a:rPr>
              <a:t>The </a:t>
            </a:r>
            <a:r>
              <a:rPr sz="2400" spc="-10" dirty="0">
                <a:latin typeface="Arial"/>
                <a:cs typeface="Arial"/>
              </a:rPr>
              <a:t>C4 plants have </a:t>
            </a:r>
            <a:r>
              <a:rPr sz="2400" dirty="0">
                <a:latin typeface="Arial"/>
                <a:cs typeface="Arial"/>
              </a:rPr>
              <a:t>a much </a:t>
            </a:r>
            <a:r>
              <a:rPr sz="2400" spc="-10" dirty="0">
                <a:latin typeface="Arial"/>
                <a:cs typeface="Arial"/>
              </a:rPr>
              <a:t>higher </a:t>
            </a:r>
            <a:r>
              <a:rPr sz="2400" dirty="0">
                <a:latin typeface="Arial"/>
                <a:cs typeface="Arial"/>
              </a:rPr>
              <a:t>temperature optimum </a:t>
            </a:r>
            <a:r>
              <a:rPr sz="2400" spc="-5" dirty="0">
                <a:latin typeface="Arial"/>
                <a:cs typeface="Arial"/>
              </a:rPr>
              <a:t>than  </a:t>
            </a:r>
            <a:r>
              <a:rPr sz="2400" spc="-10" dirty="0">
                <a:latin typeface="Arial"/>
                <a:cs typeface="Arial"/>
              </a:rPr>
              <a:t>C3</a:t>
            </a:r>
            <a:r>
              <a:rPr sz="2400" spc="-5" dirty="0">
                <a:latin typeface="Arial"/>
                <a:cs typeface="Arial"/>
              </a:rPr>
              <a:t> plants.</a:t>
            </a:r>
            <a:endParaRPr sz="2400">
              <a:latin typeface="Arial"/>
              <a:cs typeface="Arial"/>
            </a:endParaRPr>
          </a:p>
          <a:p>
            <a:pPr marL="12700" marR="141605" algn="just">
              <a:lnSpc>
                <a:spcPct val="100000"/>
              </a:lnSpc>
              <a:spcBef>
                <a:spcPts val="600"/>
              </a:spcBef>
              <a:buSzPct val="95833"/>
              <a:buChar char="•"/>
              <a:tabLst>
                <a:tab pos="120650" algn="l"/>
              </a:tabLst>
            </a:pPr>
            <a:r>
              <a:rPr sz="2400" dirty="0">
                <a:latin typeface="Arial"/>
                <a:cs typeface="Arial"/>
              </a:rPr>
              <a:t>The </a:t>
            </a:r>
            <a:r>
              <a:rPr sz="2400" spc="-5" dirty="0">
                <a:latin typeface="Arial"/>
                <a:cs typeface="Arial"/>
              </a:rPr>
              <a:t>temperature optimum </a:t>
            </a:r>
            <a:r>
              <a:rPr sz="2400" dirty="0">
                <a:latin typeface="Arial"/>
                <a:cs typeface="Arial"/>
              </a:rPr>
              <a:t>for a </a:t>
            </a:r>
            <a:r>
              <a:rPr sz="2400" spc="-5" dirty="0">
                <a:latin typeface="Arial"/>
                <a:cs typeface="Arial"/>
              </a:rPr>
              <a:t>particular plant also </a:t>
            </a:r>
            <a:r>
              <a:rPr sz="2400" spc="-10" dirty="0">
                <a:latin typeface="Arial"/>
                <a:cs typeface="Arial"/>
              </a:rPr>
              <a:t>depends  </a:t>
            </a:r>
            <a:r>
              <a:rPr sz="2400" spc="-5" dirty="0">
                <a:latin typeface="Arial"/>
                <a:cs typeface="Arial"/>
              </a:rPr>
              <a:t>on it natural habitat.</a:t>
            </a:r>
            <a:endParaRPr sz="2400">
              <a:latin typeface="Arial"/>
              <a:cs typeface="Arial"/>
            </a:endParaRPr>
          </a:p>
          <a:p>
            <a:pPr marL="12700" marR="752475" algn="just">
              <a:lnSpc>
                <a:spcPct val="100000"/>
              </a:lnSpc>
              <a:spcBef>
                <a:spcPts val="600"/>
              </a:spcBef>
              <a:buSzPct val="95833"/>
              <a:buChar char="•"/>
              <a:tabLst>
                <a:tab pos="120650" algn="l"/>
              </a:tabLst>
            </a:pPr>
            <a:r>
              <a:rPr sz="2400" spc="-5" dirty="0">
                <a:latin typeface="Arial"/>
                <a:cs typeface="Arial"/>
              </a:rPr>
              <a:t>Tropical </a:t>
            </a:r>
            <a:r>
              <a:rPr sz="2400" spc="-10" dirty="0">
                <a:latin typeface="Arial"/>
                <a:cs typeface="Arial"/>
              </a:rPr>
              <a:t>plants </a:t>
            </a:r>
            <a:r>
              <a:rPr sz="2400" spc="-5" dirty="0">
                <a:latin typeface="Arial"/>
                <a:cs typeface="Arial"/>
              </a:rPr>
              <a:t>have </a:t>
            </a:r>
            <a:r>
              <a:rPr sz="2400" dirty="0">
                <a:latin typeface="Arial"/>
                <a:cs typeface="Arial"/>
              </a:rPr>
              <a:t>a </a:t>
            </a:r>
            <a:r>
              <a:rPr sz="2400" spc="-10" dirty="0">
                <a:latin typeface="Arial"/>
                <a:cs typeface="Arial"/>
              </a:rPr>
              <a:t>higher </a:t>
            </a:r>
            <a:r>
              <a:rPr sz="2400" spc="-5" dirty="0">
                <a:latin typeface="Arial"/>
                <a:cs typeface="Arial"/>
              </a:rPr>
              <a:t>temperature </a:t>
            </a:r>
            <a:r>
              <a:rPr sz="2400" dirty="0">
                <a:latin typeface="Arial"/>
                <a:cs typeface="Arial"/>
              </a:rPr>
              <a:t>optimum </a:t>
            </a:r>
            <a:r>
              <a:rPr sz="2400" spc="-5" dirty="0">
                <a:latin typeface="Arial"/>
                <a:cs typeface="Arial"/>
              </a:rPr>
              <a:t>than  temperate</a:t>
            </a:r>
            <a:r>
              <a:rPr sz="2400" spc="-10" dirty="0">
                <a:latin typeface="Arial"/>
                <a:cs typeface="Arial"/>
              </a:rPr>
              <a:t> </a:t>
            </a:r>
            <a:r>
              <a:rPr sz="2400" spc="-5" dirty="0">
                <a:latin typeface="Arial"/>
                <a:cs typeface="Arial"/>
              </a:rPr>
              <a:t>plants.</a:t>
            </a:r>
            <a:endParaRPr sz="24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530" y="474980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3" name="object 3"/>
          <p:cNvSpPr txBox="1"/>
          <p:nvPr/>
        </p:nvSpPr>
        <p:spPr>
          <a:xfrm>
            <a:off x="49530" y="1200150"/>
            <a:ext cx="5867400" cy="4961890"/>
          </a:xfrm>
          <a:prstGeom prst="rect">
            <a:avLst/>
          </a:prstGeom>
        </p:spPr>
        <p:txBody>
          <a:bodyPr vert="horz" wrap="square" lIns="0" tIns="38100" rIns="0" bIns="0" rtlCol="0">
            <a:spAutoFit/>
          </a:bodyPr>
          <a:lstStyle/>
          <a:p>
            <a:pPr marL="355600" marR="327025" indent="-342900">
              <a:lnSpc>
                <a:spcPct val="93000"/>
              </a:lnSpc>
              <a:spcBef>
                <a:spcPts val="300"/>
              </a:spcBef>
              <a:buChar char="•"/>
              <a:tabLst>
                <a:tab pos="354965" algn="l"/>
                <a:tab pos="355600" algn="l"/>
              </a:tabLst>
            </a:pPr>
            <a:r>
              <a:rPr sz="2400" spc="-5" dirty="0">
                <a:latin typeface="Arial"/>
                <a:cs typeface="Arial"/>
              </a:rPr>
              <a:t>Jan </a:t>
            </a:r>
            <a:r>
              <a:rPr sz="2400" spc="-10" dirty="0">
                <a:latin typeface="Arial"/>
                <a:cs typeface="Arial"/>
              </a:rPr>
              <a:t>Ingenhousz </a:t>
            </a:r>
            <a:r>
              <a:rPr sz="2400" spc="-5" dirty="0">
                <a:latin typeface="Arial"/>
                <a:cs typeface="Arial"/>
              </a:rPr>
              <a:t>(1730-1799) showed  that sunlight is essential </a:t>
            </a:r>
            <a:r>
              <a:rPr sz="2400" dirty="0">
                <a:latin typeface="Arial"/>
                <a:cs typeface="Arial"/>
              </a:rPr>
              <a:t>to the </a:t>
            </a:r>
            <a:r>
              <a:rPr sz="2400" spc="-5" dirty="0">
                <a:latin typeface="Arial"/>
                <a:cs typeface="Arial"/>
              </a:rPr>
              <a:t>plant  process that somehow purifies </a:t>
            </a:r>
            <a:r>
              <a:rPr sz="2400" dirty="0">
                <a:latin typeface="Arial"/>
                <a:cs typeface="Arial"/>
              </a:rPr>
              <a:t>the </a:t>
            </a:r>
            <a:r>
              <a:rPr sz="2400" spc="-5" dirty="0">
                <a:latin typeface="Arial"/>
                <a:cs typeface="Arial"/>
              </a:rPr>
              <a:t>air  fouled by burning candles or breathing  animals.</a:t>
            </a:r>
            <a:endParaRPr sz="2400">
              <a:latin typeface="Arial"/>
              <a:cs typeface="Arial"/>
            </a:endParaRPr>
          </a:p>
          <a:p>
            <a:pPr marL="355600" marR="138430" indent="-342900">
              <a:lnSpc>
                <a:spcPct val="92900"/>
              </a:lnSpc>
              <a:spcBef>
                <a:spcPts val="595"/>
              </a:spcBef>
              <a:buChar char="•"/>
              <a:tabLst>
                <a:tab pos="354965" algn="l"/>
                <a:tab pos="355600" algn="l"/>
              </a:tabLst>
            </a:pPr>
            <a:r>
              <a:rPr sz="2400" spc="-5" dirty="0">
                <a:latin typeface="Arial"/>
                <a:cs typeface="Arial"/>
              </a:rPr>
              <a:t>He </a:t>
            </a:r>
            <a:r>
              <a:rPr sz="2400" dirty="0">
                <a:latin typeface="Arial"/>
                <a:cs typeface="Arial"/>
              </a:rPr>
              <a:t>performed </a:t>
            </a:r>
            <a:r>
              <a:rPr sz="2400" spc="-5" dirty="0">
                <a:latin typeface="Arial"/>
                <a:cs typeface="Arial"/>
              </a:rPr>
              <a:t>experiment with an  aquatic </a:t>
            </a:r>
            <a:r>
              <a:rPr sz="2400" spc="-10" dirty="0">
                <a:latin typeface="Arial"/>
                <a:cs typeface="Arial"/>
              </a:rPr>
              <a:t>plant </a:t>
            </a:r>
            <a:r>
              <a:rPr sz="2400" dirty="0">
                <a:latin typeface="Arial"/>
                <a:cs typeface="Arial"/>
              </a:rPr>
              <a:t>&amp; </a:t>
            </a:r>
            <a:r>
              <a:rPr sz="2400" spc="-5" dirty="0">
                <a:latin typeface="Arial"/>
                <a:cs typeface="Arial"/>
              </a:rPr>
              <a:t>showed that in bright  sunlight, </a:t>
            </a:r>
            <a:r>
              <a:rPr sz="2400" dirty="0">
                <a:latin typeface="Arial"/>
                <a:cs typeface="Arial"/>
              </a:rPr>
              <a:t>small </a:t>
            </a:r>
            <a:r>
              <a:rPr sz="2400" spc="-10" dirty="0">
                <a:latin typeface="Arial"/>
                <a:cs typeface="Arial"/>
              </a:rPr>
              <a:t>bubbles </a:t>
            </a:r>
            <a:r>
              <a:rPr sz="2400" spc="-5" dirty="0">
                <a:latin typeface="Arial"/>
                <a:cs typeface="Arial"/>
              </a:rPr>
              <a:t>were </a:t>
            </a:r>
            <a:r>
              <a:rPr sz="2400" dirty="0">
                <a:latin typeface="Arial"/>
                <a:cs typeface="Arial"/>
              </a:rPr>
              <a:t>formed  </a:t>
            </a:r>
            <a:r>
              <a:rPr sz="2400" spc="-10" dirty="0">
                <a:latin typeface="Arial"/>
                <a:cs typeface="Arial"/>
              </a:rPr>
              <a:t>around </a:t>
            </a:r>
            <a:r>
              <a:rPr sz="2400" spc="-5" dirty="0">
                <a:latin typeface="Arial"/>
                <a:cs typeface="Arial"/>
              </a:rPr>
              <a:t>the green parts while </a:t>
            </a:r>
            <a:r>
              <a:rPr sz="2400" spc="-10" dirty="0">
                <a:latin typeface="Arial"/>
                <a:cs typeface="Arial"/>
              </a:rPr>
              <a:t>in </a:t>
            </a:r>
            <a:r>
              <a:rPr sz="2400" spc="-5" dirty="0">
                <a:latin typeface="Arial"/>
                <a:cs typeface="Arial"/>
              </a:rPr>
              <a:t>the dark  they did not.</a:t>
            </a:r>
            <a:endParaRPr sz="2400">
              <a:latin typeface="Arial"/>
              <a:cs typeface="Arial"/>
            </a:endParaRPr>
          </a:p>
          <a:p>
            <a:pPr marL="355600" marR="5080">
              <a:lnSpc>
                <a:spcPct val="92900"/>
              </a:lnSpc>
              <a:spcBef>
                <a:spcPts val="605"/>
              </a:spcBef>
            </a:pPr>
            <a:r>
              <a:rPr sz="2400" spc="-5" dirty="0">
                <a:latin typeface="Arial"/>
                <a:cs typeface="Arial"/>
              </a:rPr>
              <a:t>Later </a:t>
            </a:r>
            <a:r>
              <a:rPr sz="2400" dirty="0">
                <a:latin typeface="Arial"/>
                <a:cs typeface="Arial"/>
              </a:rPr>
              <a:t>he </a:t>
            </a:r>
            <a:r>
              <a:rPr sz="2400" spc="-5" dirty="0">
                <a:latin typeface="Arial"/>
                <a:cs typeface="Arial"/>
              </a:rPr>
              <a:t>identified these </a:t>
            </a:r>
            <a:r>
              <a:rPr sz="2400" spc="-10" dirty="0">
                <a:latin typeface="Arial"/>
                <a:cs typeface="Arial"/>
              </a:rPr>
              <a:t>bubbles </a:t>
            </a:r>
            <a:r>
              <a:rPr sz="2400" dirty="0">
                <a:latin typeface="Arial"/>
                <a:cs typeface="Arial"/>
              </a:rPr>
              <a:t>to </a:t>
            </a:r>
            <a:r>
              <a:rPr sz="2400" spc="-5" dirty="0">
                <a:latin typeface="Arial"/>
                <a:cs typeface="Arial"/>
              </a:rPr>
              <a:t>be </a:t>
            </a:r>
            <a:r>
              <a:rPr sz="2400" dirty="0">
                <a:latin typeface="Arial"/>
                <a:cs typeface="Arial"/>
              </a:rPr>
              <a:t>of  </a:t>
            </a:r>
            <a:r>
              <a:rPr sz="2400" spc="-5" dirty="0">
                <a:latin typeface="Arial"/>
                <a:cs typeface="Arial"/>
              </a:rPr>
              <a:t>oxygen. Hence he showed that </a:t>
            </a:r>
            <a:r>
              <a:rPr sz="2400" spc="-10" dirty="0">
                <a:latin typeface="Arial"/>
                <a:cs typeface="Arial"/>
              </a:rPr>
              <a:t>it is only  </a:t>
            </a:r>
            <a:r>
              <a:rPr sz="2400" dirty="0">
                <a:latin typeface="Arial"/>
                <a:cs typeface="Arial"/>
              </a:rPr>
              <a:t>the </a:t>
            </a:r>
            <a:r>
              <a:rPr sz="2400" spc="-5" dirty="0">
                <a:latin typeface="Arial"/>
                <a:cs typeface="Arial"/>
              </a:rPr>
              <a:t>green part of </a:t>
            </a:r>
            <a:r>
              <a:rPr sz="2400" dirty="0">
                <a:latin typeface="Arial"/>
                <a:cs typeface="Arial"/>
              </a:rPr>
              <a:t>the </a:t>
            </a:r>
            <a:r>
              <a:rPr sz="2400" spc="-5" dirty="0">
                <a:latin typeface="Arial"/>
                <a:cs typeface="Arial"/>
              </a:rPr>
              <a:t>plants that could  release</a:t>
            </a:r>
            <a:r>
              <a:rPr sz="2400" spc="-10" dirty="0">
                <a:latin typeface="Arial"/>
                <a:cs typeface="Arial"/>
              </a:rPr>
              <a:t> oxygen.</a:t>
            </a:r>
            <a:endParaRPr sz="2400">
              <a:latin typeface="Arial"/>
              <a:cs typeface="Arial"/>
            </a:endParaRPr>
          </a:p>
        </p:txBody>
      </p:sp>
      <p:sp>
        <p:nvSpPr>
          <p:cNvPr id="4" name="object 4"/>
          <p:cNvSpPr/>
          <p:nvPr/>
        </p:nvSpPr>
        <p:spPr>
          <a:xfrm>
            <a:off x="5867400" y="1484630"/>
            <a:ext cx="3168650" cy="46812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0540" y="1441450"/>
            <a:ext cx="8086090" cy="3305810"/>
          </a:xfrm>
          <a:prstGeom prst="rect">
            <a:avLst/>
          </a:prstGeom>
        </p:spPr>
        <p:txBody>
          <a:bodyPr vert="horz" wrap="square" lIns="0" tIns="88900" rIns="0" bIns="0" rtlCol="0">
            <a:spAutoFit/>
          </a:bodyPr>
          <a:lstStyle/>
          <a:p>
            <a:pPr marL="38100" algn="just">
              <a:lnSpc>
                <a:spcPct val="100000"/>
              </a:lnSpc>
              <a:spcBef>
                <a:spcPts val="700"/>
              </a:spcBef>
            </a:pPr>
            <a:r>
              <a:rPr sz="2400" b="1" spc="-5" dirty="0">
                <a:latin typeface="Arial"/>
                <a:cs typeface="Arial"/>
              </a:rPr>
              <a:t>4.</a:t>
            </a:r>
            <a:r>
              <a:rPr sz="2400" b="1" spc="5" dirty="0">
                <a:latin typeface="Arial"/>
                <a:cs typeface="Arial"/>
              </a:rPr>
              <a:t> </a:t>
            </a:r>
            <a:r>
              <a:rPr sz="2400" b="1" spc="-5" dirty="0">
                <a:latin typeface="Arial"/>
                <a:cs typeface="Arial"/>
              </a:rPr>
              <a:t>Water:</a:t>
            </a:r>
            <a:endParaRPr sz="2400" b="1">
              <a:latin typeface="Arial"/>
              <a:cs typeface="Arial"/>
            </a:endParaRPr>
          </a:p>
          <a:p>
            <a:pPr marL="38100" marR="37465" algn="just">
              <a:lnSpc>
                <a:spcPct val="100000"/>
              </a:lnSpc>
              <a:spcBef>
                <a:spcPts val="600"/>
              </a:spcBef>
              <a:buSzPct val="95833"/>
              <a:buChar char="•"/>
              <a:tabLst>
                <a:tab pos="146050" algn="l"/>
              </a:tabLst>
            </a:pPr>
            <a:r>
              <a:rPr sz="2400" dirty="0">
                <a:latin typeface="Arial"/>
                <a:cs typeface="Arial"/>
              </a:rPr>
              <a:t>The </a:t>
            </a:r>
            <a:r>
              <a:rPr sz="2400" spc="-5" dirty="0">
                <a:latin typeface="Arial"/>
                <a:cs typeface="Arial"/>
              </a:rPr>
              <a:t>effect of water is </a:t>
            </a:r>
            <a:r>
              <a:rPr sz="2400" dirty="0">
                <a:latin typeface="Arial"/>
                <a:cs typeface="Arial"/>
              </a:rPr>
              <a:t>more </a:t>
            </a:r>
            <a:r>
              <a:rPr sz="2400" spc="-5" dirty="0">
                <a:latin typeface="Arial"/>
                <a:cs typeface="Arial"/>
              </a:rPr>
              <a:t>on </a:t>
            </a:r>
            <a:r>
              <a:rPr sz="2400" dirty="0">
                <a:latin typeface="Arial"/>
                <a:cs typeface="Arial"/>
              </a:rPr>
              <a:t>the </a:t>
            </a:r>
            <a:r>
              <a:rPr sz="2400" spc="-10" dirty="0">
                <a:latin typeface="Arial"/>
                <a:cs typeface="Arial"/>
              </a:rPr>
              <a:t>plant </a:t>
            </a:r>
            <a:r>
              <a:rPr sz="2400" spc="-5" dirty="0">
                <a:latin typeface="Arial"/>
                <a:cs typeface="Arial"/>
              </a:rPr>
              <a:t>rather than directly  on photosynthesis.</a:t>
            </a:r>
            <a:endParaRPr sz="2400">
              <a:latin typeface="Arial"/>
              <a:cs typeface="Arial"/>
            </a:endParaRPr>
          </a:p>
          <a:p>
            <a:pPr marL="38100" marR="717550" algn="just">
              <a:lnSpc>
                <a:spcPct val="100000"/>
              </a:lnSpc>
              <a:spcBef>
                <a:spcPts val="590"/>
              </a:spcBef>
              <a:buSzPct val="95833"/>
              <a:buChar char="•"/>
              <a:tabLst>
                <a:tab pos="146050" algn="l"/>
              </a:tabLst>
            </a:pPr>
            <a:r>
              <a:rPr sz="2400" spc="-5" dirty="0">
                <a:latin typeface="Arial"/>
                <a:cs typeface="Arial"/>
              </a:rPr>
              <a:t>Water stress results </a:t>
            </a:r>
            <a:r>
              <a:rPr sz="2400" spc="-10" dirty="0">
                <a:latin typeface="Arial"/>
                <a:cs typeface="Arial"/>
              </a:rPr>
              <a:t>in </a:t>
            </a:r>
            <a:r>
              <a:rPr sz="2400" spc="-5" dirty="0">
                <a:latin typeface="Arial"/>
                <a:cs typeface="Arial"/>
              </a:rPr>
              <a:t>closing of </a:t>
            </a:r>
            <a:r>
              <a:rPr sz="2400" dirty="0">
                <a:latin typeface="Arial"/>
                <a:cs typeface="Arial"/>
              </a:rPr>
              <a:t>stomata </a:t>
            </a:r>
            <a:r>
              <a:rPr sz="2400" spc="-10" dirty="0">
                <a:latin typeface="Arial"/>
                <a:cs typeface="Arial"/>
              </a:rPr>
              <a:t>and; </a:t>
            </a:r>
            <a:r>
              <a:rPr sz="2400" spc="-5" dirty="0">
                <a:latin typeface="Arial"/>
                <a:cs typeface="Arial"/>
              </a:rPr>
              <a:t>thus </a:t>
            </a:r>
            <a:r>
              <a:rPr sz="2400" spc="-10" dirty="0">
                <a:latin typeface="Arial"/>
                <a:cs typeface="Arial"/>
              </a:rPr>
              <a:t>in  </a:t>
            </a:r>
            <a:r>
              <a:rPr sz="2400" spc="-5" dirty="0">
                <a:latin typeface="Arial"/>
                <a:cs typeface="Arial"/>
              </a:rPr>
              <a:t>reduced </a:t>
            </a:r>
            <a:r>
              <a:rPr sz="2400" spc="-10" dirty="0">
                <a:latin typeface="Arial"/>
                <a:cs typeface="Arial"/>
              </a:rPr>
              <a:t>availability </a:t>
            </a:r>
            <a:r>
              <a:rPr sz="2400" spc="-5" dirty="0">
                <a:latin typeface="Arial"/>
                <a:cs typeface="Arial"/>
              </a:rPr>
              <a:t>of</a:t>
            </a:r>
            <a:r>
              <a:rPr sz="2400" spc="10" dirty="0">
                <a:latin typeface="Arial"/>
                <a:cs typeface="Arial"/>
              </a:rPr>
              <a:t> </a:t>
            </a:r>
            <a:r>
              <a:rPr sz="2400" spc="-80" dirty="0">
                <a:latin typeface="Arial"/>
                <a:cs typeface="Arial"/>
              </a:rPr>
              <a:t>CO</a:t>
            </a:r>
            <a:r>
              <a:rPr sz="2100" spc="-120" baseline="-23809" dirty="0">
                <a:latin typeface="Arial"/>
                <a:cs typeface="Arial"/>
              </a:rPr>
              <a:t>2</a:t>
            </a:r>
            <a:r>
              <a:rPr sz="2400" spc="-80" dirty="0">
                <a:latin typeface="Arial"/>
                <a:cs typeface="Arial"/>
              </a:rPr>
              <a:t>.</a:t>
            </a:r>
            <a:endParaRPr sz="2400">
              <a:latin typeface="Arial"/>
              <a:cs typeface="Arial"/>
            </a:endParaRPr>
          </a:p>
          <a:p>
            <a:pPr marL="38100" marR="30480" algn="just">
              <a:lnSpc>
                <a:spcPct val="100000"/>
              </a:lnSpc>
              <a:spcBef>
                <a:spcPts val="1000"/>
              </a:spcBef>
              <a:buSzPct val="95833"/>
              <a:buChar char="•"/>
              <a:tabLst>
                <a:tab pos="146050" algn="l"/>
              </a:tabLst>
            </a:pPr>
            <a:r>
              <a:rPr sz="2400" spc="-5" dirty="0">
                <a:latin typeface="Arial"/>
                <a:cs typeface="Arial"/>
              </a:rPr>
              <a:t>Water stress also </a:t>
            </a:r>
            <a:r>
              <a:rPr sz="2400" spc="-10" dirty="0">
                <a:latin typeface="Arial"/>
                <a:cs typeface="Arial"/>
              </a:rPr>
              <a:t>leads </a:t>
            </a:r>
            <a:r>
              <a:rPr sz="2400" dirty="0">
                <a:latin typeface="Arial"/>
                <a:cs typeface="Arial"/>
              </a:rPr>
              <a:t>to </a:t>
            </a:r>
            <a:r>
              <a:rPr sz="2400" spc="-5" dirty="0">
                <a:latin typeface="Arial"/>
                <a:cs typeface="Arial"/>
              </a:rPr>
              <a:t>wilting </a:t>
            </a:r>
            <a:r>
              <a:rPr sz="2400" dirty="0">
                <a:latin typeface="Arial"/>
                <a:cs typeface="Arial"/>
              </a:rPr>
              <a:t>of </a:t>
            </a:r>
            <a:r>
              <a:rPr sz="2400" spc="-10" dirty="0">
                <a:latin typeface="Arial"/>
                <a:cs typeface="Arial"/>
              </a:rPr>
              <a:t>leaves. </a:t>
            </a:r>
            <a:r>
              <a:rPr sz="2400" spc="-5" dirty="0">
                <a:latin typeface="Arial"/>
                <a:cs typeface="Arial"/>
              </a:rPr>
              <a:t>Wilting of  </a:t>
            </a:r>
            <a:r>
              <a:rPr sz="2400" spc="-10" dirty="0">
                <a:latin typeface="Arial"/>
                <a:cs typeface="Arial"/>
              </a:rPr>
              <a:t>leaves </a:t>
            </a:r>
            <a:r>
              <a:rPr sz="2400" dirty="0">
                <a:latin typeface="Arial"/>
                <a:cs typeface="Arial"/>
              </a:rPr>
              <a:t>means </a:t>
            </a:r>
            <a:r>
              <a:rPr sz="2400" spc="-5" dirty="0">
                <a:latin typeface="Arial"/>
                <a:cs typeface="Arial"/>
              </a:rPr>
              <a:t>reduced surface area and reduced metabolic  activity in</a:t>
            </a:r>
            <a:r>
              <a:rPr sz="2400" dirty="0">
                <a:latin typeface="Arial"/>
                <a:cs typeface="Arial"/>
              </a:rPr>
              <a:t> </a:t>
            </a:r>
            <a:r>
              <a:rPr sz="2400" spc="-10" dirty="0">
                <a:latin typeface="Arial"/>
                <a:cs typeface="Arial"/>
              </a:rPr>
              <a:t>leaves.</a:t>
            </a:r>
            <a:endParaRPr sz="2400">
              <a:latin typeface="Arial"/>
              <a:cs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PPT - Mind Map PowerPoint Presentation, free download - ID:3057971"/>
          <p:cNvPicPr>
            <a:picLocks noChangeAspect="1" noChangeArrowheads="1"/>
          </p:cNvPicPr>
          <p:nvPr/>
        </p:nvPicPr>
        <p:blipFill>
          <a:blip r:embed="rId2"/>
          <a:srcRect/>
          <a:stretch>
            <a:fillRect/>
          </a:stretch>
        </p:blipFill>
        <p:spPr bwMode="auto">
          <a:xfrm>
            <a:off x="155575" y="1219200"/>
            <a:ext cx="8759825" cy="5257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4000" y="1200150"/>
            <a:ext cx="8468360" cy="4883453"/>
          </a:xfrm>
          <a:prstGeom prst="rect">
            <a:avLst/>
          </a:prstGeom>
        </p:spPr>
        <p:txBody>
          <a:bodyPr vert="horz" wrap="square" lIns="0" tIns="45085" rIns="0" bIns="0" rtlCol="0">
            <a:spAutoFit/>
          </a:bodyPr>
          <a:lstStyle/>
          <a:p>
            <a:pPr marL="430530" marR="1026794" indent="-341630" algn="just">
              <a:lnSpc>
                <a:spcPts val="2680"/>
              </a:lnSpc>
              <a:spcBef>
                <a:spcPts val="355"/>
              </a:spcBef>
              <a:buChar char="•"/>
              <a:tabLst>
                <a:tab pos="429895" algn="l"/>
                <a:tab pos="430530" algn="l"/>
              </a:tabLst>
            </a:pPr>
            <a:r>
              <a:rPr sz="2400" spc="5" dirty="0">
                <a:latin typeface="Arial"/>
                <a:cs typeface="Arial"/>
              </a:rPr>
              <a:t>In </a:t>
            </a:r>
            <a:r>
              <a:rPr sz="2400" spc="-10" dirty="0">
                <a:latin typeface="Arial"/>
                <a:cs typeface="Arial"/>
              </a:rPr>
              <a:t>1854, </a:t>
            </a:r>
            <a:r>
              <a:rPr sz="2400" spc="-5" dirty="0">
                <a:latin typeface="Arial"/>
                <a:cs typeface="Arial"/>
              </a:rPr>
              <a:t>Julius </a:t>
            </a:r>
            <a:r>
              <a:rPr sz="2400" spc="-10" dirty="0">
                <a:latin typeface="Arial"/>
                <a:cs typeface="Arial"/>
              </a:rPr>
              <a:t>von </a:t>
            </a:r>
            <a:r>
              <a:rPr sz="2400" spc="-5" dirty="0">
                <a:latin typeface="Arial"/>
                <a:cs typeface="Arial"/>
              </a:rPr>
              <a:t>Sachs </a:t>
            </a:r>
            <a:r>
              <a:rPr sz="2400" spc="-10" dirty="0">
                <a:latin typeface="Arial"/>
                <a:cs typeface="Arial"/>
              </a:rPr>
              <a:t>proved </a:t>
            </a:r>
            <a:r>
              <a:rPr sz="2400" spc="-5" dirty="0">
                <a:latin typeface="Arial"/>
                <a:cs typeface="Arial"/>
              </a:rPr>
              <a:t>that plant produce  glucose while growing </a:t>
            </a:r>
            <a:r>
              <a:rPr sz="2400" dirty="0">
                <a:latin typeface="Arial"/>
                <a:cs typeface="Arial"/>
              </a:rPr>
              <a:t>&amp; </a:t>
            </a:r>
            <a:r>
              <a:rPr sz="2400" spc="-5" dirty="0">
                <a:latin typeface="Arial"/>
                <a:cs typeface="Arial"/>
              </a:rPr>
              <a:t>stores them as</a:t>
            </a:r>
            <a:r>
              <a:rPr sz="2400" spc="25" dirty="0">
                <a:latin typeface="Arial"/>
                <a:cs typeface="Arial"/>
              </a:rPr>
              <a:t> </a:t>
            </a:r>
            <a:r>
              <a:rPr sz="2400" spc="-5" dirty="0">
                <a:latin typeface="Arial"/>
                <a:cs typeface="Arial"/>
              </a:rPr>
              <a:t>starch.</a:t>
            </a:r>
            <a:endParaRPr sz="2400">
              <a:latin typeface="Arial"/>
              <a:cs typeface="Arial"/>
            </a:endParaRPr>
          </a:p>
          <a:p>
            <a:pPr marL="430530" marR="671830" indent="-341630" algn="just">
              <a:lnSpc>
                <a:spcPts val="2680"/>
              </a:lnSpc>
              <a:spcBef>
                <a:spcPts val="590"/>
              </a:spcBef>
              <a:buChar char="•"/>
              <a:tabLst>
                <a:tab pos="429895" algn="l"/>
                <a:tab pos="430530" algn="l"/>
              </a:tabLst>
            </a:pPr>
            <a:r>
              <a:rPr sz="2400" spc="-5" dirty="0">
                <a:latin typeface="Arial"/>
                <a:cs typeface="Arial"/>
              </a:rPr>
              <a:t>He </a:t>
            </a:r>
            <a:r>
              <a:rPr sz="2400" spc="-10" dirty="0">
                <a:latin typeface="Arial"/>
                <a:cs typeface="Arial"/>
              </a:rPr>
              <a:t>explained </a:t>
            </a:r>
            <a:r>
              <a:rPr sz="2400" spc="-5" dirty="0">
                <a:latin typeface="Arial"/>
                <a:cs typeface="Arial"/>
              </a:rPr>
              <a:t>that </a:t>
            </a:r>
            <a:r>
              <a:rPr sz="2400" spc="-10" dirty="0">
                <a:latin typeface="Arial"/>
                <a:cs typeface="Arial"/>
              </a:rPr>
              <a:t>plant </a:t>
            </a:r>
            <a:r>
              <a:rPr sz="2400" spc="-5" dirty="0">
                <a:latin typeface="Arial"/>
                <a:cs typeface="Arial"/>
              </a:rPr>
              <a:t>have green substance which is  present within </a:t>
            </a:r>
            <a:r>
              <a:rPr sz="2400" dirty="0">
                <a:latin typeface="Arial"/>
                <a:cs typeface="Arial"/>
              </a:rPr>
              <a:t>a </a:t>
            </a:r>
            <a:r>
              <a:rPr sz="2400" spc="-5" dirty="0">
                <a:latin typeface="Arial"/>
                <a:cs typeface="Arial"/>
              </a:rPr>
              <a:t>cell in specialized </a:t>
            </a:r>
            <a:r>
              <a:rPr sz="2400" spc="-10" dirty="0">
                <a:latin typeface="Arial"/>
                <a:cs typeface="Arial"/>
              </a:rPr>
              <a:t>bodies</a:t>
            </a:r>
            <a:endParaRPr sz="2400">
              <a:latin typeface="Arial"/>
              <a:cs typeface="Arial"/>
            </a:endParaRPr>
          </a:p>
          <a:p>
            <a:pPr marL="430530" marR="193675" indent="-341630" algn="just">
              <a:lnSpc>
                <a:spcPts val="2680"/>
              </a:lnSpc>
              <a:spcBef>
                <a:spcPts val="590"/>
              </a:spcBef>
              <a:buChar char="•"/>
              <a:tabLst>
                <a:tab pos="429895" algn="l"/>
                <a:tab pos="430530" algn="l"/>
              </a:tabLst>
            </a:pPr>
            <a:r>
              <a:rPr sz="2400" spc="-5" dirty="0">
                <a:latin typeface="Arial"/>
                <a:cs typeface="Arial"/>
              </a:rPr>
              <a:t>He </a:t>
            </a:r>
            <a:r>
              <a:rPr sz="2400" spc="-10" dirty="0">
                <a:latin typeface="Arial"/>
                <a:cs typeface="Arial"/>
              </a:rPr>
              <a:t>found </a:t>
            </a:r>
            <a:r>
              <a:rPr sz="2400" spc="-5" dirty="0">
                <a:latin typeface="Arial"/>
                <a:cs typeface="Arial"/>
              </a:rPr>
              <a:t>that the green parts in </a:t>
            </a:r>
            <a:r>
              <a:rPr sz="2400" spc="-10" dirty="0">
                <a:latin typeface="Arial"/>
                <a:cs typeface="Arial"/>
              </a:rPr>
              <a:t>plants </a:t>
            </a:r>
            <a:r>
              <a:rPr sz="2400" spc="-5" dirty="0">
                <a:latin typeface="Arial"/>
                <a:cs typeface="Arial"/>
              </a:rPr>
              <a:t>is where glucose is  </a:t>
            </a:r>
            <a:r>
              <a:rPr sz="2400" dirty="0">
                <a:latin typeface="Arial"/>
                <a:cs typeface="Arial"/>
              </a:rPr>
              <a:t>made, </a:t>
            </a:r>
            <a:r>
              <a:rPr sz="2400" spc="-5" dirty="0">
                <a:latin typeface="Arial"/>
                <a:cs typeface="Arial"/>
              </a:rPr>
              <a:t>and that the glucose </a:t>
            </a:r>
            <a:r>
              <a:rPr sz="2400" spc="-10" dirty="0">
                <a:latin typeface="Arial"/>
                <a:cs typeface="Arial"/>
              </a:rPr>
              <a:t>is </a:t>
            </a:r>
            <a:r>
              <a:rPr sz="2400" spc="-5" dirty="0">
                <a:latin typeface="Arial"/>
                <a:cs typeface="Arial"/>
              </a:rPr>
              <a:t>usually stored </a:t>
            </a:r>
            <a:r>
              <a:rPr sz="2400" dirty="0">
                <a:latin typeface="Arial"/>
                <a:cs typeface="Arial"/>
              </a:rPr>
              <a:t>as</a:t>
            </a:r>
            <a:r>
              <a:rPr sz="2400" spc="30" dirty="0">
                <a:latin typeface="Arial"/>
                <a:cs typeface="Arial"/>
              </a:rPr>
              <a:t> </a:t>
            </a:r>
            <a:r>
              <a:rPr sz="2400" spc="-5" dirty="0">
                <a:latin typeface="Arial"/>
                <a:cs typeface="Arial"/>
              </a:rPr>
              <a:t>starch.</a:t>
            </a:r>
            <a:endParaRPr sz="2400">
              <a:latin typeface="Arial"/>
              <a:cs typeface="Arial"/>
            </a:endParaRPr>
          </a:p>
          <a:p>
            <a:pPr marL="430530" marR="93980" indent="-341630" algn="just">
              <a:lnSpc>
                <a:spcPct val="97500"/>
              </a:lnSpc>
              <a:spcBef>
                <a:spcPts val="405"/>
              </a:spcBef>
              <a:buChar char="•"/>
              <a:tabLst>
                <a:tab pos="429895" algn="l"/>
                <a:tab pos="430530" algn="l"/>
              </a:tabLst>
            </a:pPr>
            <a:r>
              <a:rPr sz="2400" dirty="0">
                <a:latin typeface="Arial"/>
                <a:cs typeface="Arial"/>
              </a:rPr>
              <a:t>T.W. </a:t>
            </a:r>
            <a:r>
              <a:rPr sz="2400" spc="-5" dirty="0">
                <a:latin typeface="Arial"/>
                <a:cs typeface="Arial"/>
              </a:rPr>
              <a:t>Engelmann: Spilt </a:t>
            </a:r>
            <a:r>
              <a:rPr sz="2400" spc="-10" dirty="0">
                <a:latin typeface="Arial"/>
                <a:cs typeface="Arial"/>
              </a:rPr>
              <a:t>light </a:t>
            </a:r>
            <a:r>
              <a:rPr sz="2400" spc="-5" dirty="0">
                <a:latin typeface="Arial"/>
                <a:cs typeface="Arial"/>
              </a:rPr>
              <a:t>using prism (VIBGYOR) </a:t>
            </a:r>
            <a:r>
              <a:rPr sz="2400" dirty="0">
                <a:latin typeface="Arial"/>
                <a:cs typeface="Arial"/>
              </a:rPr>
              <a:t>-  </a:t>
            </a:r>
            <a:r>
              <a:rPr sz="2400" spc="-5" dirty="0">
                <a:latin typeface="Arial"/>
                <a:cs typeface="Arial"/>
              </a:rPr>
              <a:t>Green </a:t>
            </a:r>
            <a:r>
              <a:rPr sz="2400" spc="-10" dirty="0">
                <a:latin typeface="Arial"/>
                <a:cs typeface="Arial"/>
              </a:rPr>
              <a:t>algae </a:t>
            </a:r>
            <a:r>
              <a:rPr sz="2400" i="1" spc="-10" dirty="0">
                <a:latin typeface="Arial"/>
                <a:cs typeface="Arial"/>
              </a:rPr>
              <a:t>Cladophora </a:t>
            </a:r>
            <a:r>
              <a:rPr sz="2400" spc="-5" dirty="0">
                <a:latin typeface="Arial"/>
                <a:cs typeface="Arial"/>
              </a:rPr>
              <a:t>placed in </a:t>
            </a:r>
            <a:r>
              <a:rPr sz="2400" dirty="0">
                <a:latin typeface="Arial"/>
                <a:cs typeface="Arial"/>
              </a:rPr>
              <a:t>a </a:t>
            </a:r>
            <a:r>
              <a:rPr sz="2400" spc="-5" dirty="0">
                <a:latin typeface="Arial"/>
                <a:cs typeface="Arial"/>
              </a:rPr>
              <a:t>suspension of aerobic  bacteria </a:t>
            </a:r>
            <a:r>
              <a:rPr sz="2400" dirty="0">
                <a:latin typeface="Arial"/>
                <a:cs typeface="Arial"/>
              </a:rPr>
              <a:t>- </a:t>
            </a:r>
            <a:r>
              <a:rPr sz="2400" spc="-5" dirty="0">
                <a:latin typeface="Arial"/>
                <a:cs typeface="Arial"/>
              </a:rPr>
              <a:t>Bacteria </a:t>
            </a:r>
            <a:r>
              <a:rPr sz="2400" dirty="0">
                <a:latin typeface="Arial"/>
                <a:cs typeface="Arial"/>
              </a:rPr>
              <a:t>were </a:t>
            </a:r>
            <a:r>
              <a:rPr sz="2400" spc="-5" dirty="0">
                <a:latin typeface="Arial"/>
                <a:cs typeface="Arial"/>
              </a:rPr>
              <a:t>used </a:t>
            </a:r>
            <a:r>
              <a:rPr sz="2400" dirty="0">
                <a:latin typeface="Arial"/>
                <a:cs typeface="Arial"/>
              </a:rPr>
              <a:t>to </a:t>
            </a:r>
            <a:r>
              <a:rPr sz="2400" spc="-5" dirty="0">
                <a:latin typeface="Arial"/>
                <a:cs typeface="Arial"/>
              </a:rPr>
              <a:t>detect the sites of </a:t>
            </a:r>
            <a:r>
              <a:rPr sz="2400" spc="-130" dirty="0">
                <a:latin typeface="Arial"/>
                <a:cs typeface="Arial"/>
              </a:rPr>
              <a:t>O</a:t>
            </a:r>
            <a:r>
              <a:rPr sz="2100" spc="-195" baseline="-23809" dirty="0">
                <a:latin typeface="Arial"/>
                <a:cs typeface="Arial"/>
              </a:rPr>
              <a:t>2 </a:t>
            </a:r>
            <a:r>
              <a:rPr sz="1400" spc="-130" dirty="0">
                <a:latin typeface="Arial"/>
                <a:cs typeface="Arial"/>
              </a:rPr>
              <a:t> </a:t>
            </a:r>
            <a:r>
              <a:rPr sz="2400" spc="-10" dirty="0">
                <a:latin typeface="Arial"/>
                <a:cs typeface="Arial"/>
              </a:rPr>
              <a:t>evolutions.</a:t>
            </a:r>
            <a:endParaRPr sz="2400">
              <a:latin typeface="Arial"/>
              <a:cs typeface="Arial"/>
            </a:endParaRPr>
          </a:p>
          <a:p>
            <a:pPr marL="430530" marR="427355" indent="-341630" algn="just">
              <a:lnSpc>
                <a:spcPct val="92900"/>
              </a:lnSpc>
              <a:spcBef>
                <a:spcPts val="595"/>
              </a:spcBef>
              <a:buChar char="•"/>
              <a:tabLst>
                <a:tab pos="429895" algn="l"/>
                <a:tab pos="430530" algn="l"/>
              </a:tabLst>
            </a:pPr>
            <a:r>
              <a:rPr sz="2400" spc="-5" dirty="0">
                <a:latin typeface="Arial"/>
                <a:cs typeface="Arial"/>
              </a:rPr>
              <a:t>He observed that the bacteria accumulated mainly in the  region of blue </a:t>
            </a:r>
            <a:r>
              <a:rPr sz="2400" spc="-10" dirty="0">
                <a:latin typeface="Arial"/>
                <a:cs typeface="Arial"/>
              </a:rPr>
              <a:t>and </a:t>
            </a:r>
            <a:r>
              <a:rPr sz="2400" spc="-5" dirty="0">
                <a:latin typeface="Arial"/>
                <a:cs typeface="Arial"/>
              </a:rPr>
              <a:t>red </a:t>
            </a:r>
            <a:r>
              <a:rPr sz="2400" spc="-10" dirty="0">
                <a:latin typeface="Arial"/>
                <a:cs typeface="Arial"/>
              </a:rPr>
              <a:t>light </a:t>
            </a:r>
            <a:r>
              <a:rPr sz="2400" spc="-5" dirty="0">
                <a:latin typeface="Arial"/>
                <a:cs typeface="Arial"/>
              </a:rPr>
              <a:t>of the split </a:t>
            </a:r>
            <a:r>
              <a:rPr sz="2400" dirty="0">
                <a:latin typeface="Arial"/>
                <a:cs typeface="Arial"/>
              </a:rPr>
              <a:t>spectrum. It  </a:t>
            </a:r>
            <a:r>
              <a:rPr sz="2400" spc="-10" dirty="0">
                <a:latin typeface="Arial"/>
                <a:cs typeface="Arial"/>
              </a:rPr>
              <a:t>explained </a:t>
            </a:r>
            <a:r>
              <a:rPr sz="2400" dirty="0">
                <a:latin typeface="Arial"/>
                <a:cs typeface="Arial"/>
              </a:rPr>
              <a:t>the </a:t>
            </a:r>
            <a:r>
              <a:rPr sz="2400" spc="-5" dirty="0">
                <a:latin typeface="Arial"/>
                <a:cs typeface="Arial"/>
              </a:rPr>
              <a:t>absorption spectra of chlorophyll </a:t>
            </a:r>
            <a:r>
              <a:rPr sz="2400" i="1" dirty="0">
                <a:latin typeface="Arial"/>
                <a:cs typeface="Arial"/>
              </a:rPr>
              <a:t>a </a:t>
            </a:r>
            <a:r>
              <a:rPr sz="2400" spc="-5" dirty="0">
                <a:latin typeface="Arial"/>
                <a:cs typeface="Arial"/>
              </a:rPr>
              <a:t>and</a:t>
            </a:r>
            <a:r>
              <a:rPr sz="2400" spc="55" dirty="0">
                <a:latin typeface="Arial"/>
                <a:cs typeface="Arial"/>
              </a:rPr>
              <a:t> </a:t>
            </a:r>
            <a:r>
              <a:rPr sz="2400" i="1" dirty="0">
                <a:latin typeface="Arial"/>
                <a:cs typeface="Arial"/>
              </a:rPr>
              <a:t>b</a:t>
            </a:r>
            <a:endParaRPr sz="2400">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7840" y="1344929"/>
            <a:ext cx="8122920" cy="2214880"/>
          </a:xfrm>
          <a:prstGeom prst="rect">
            <a:avLst/>
          </a:prstGeom>
        </p:spPr>
        <p:txBody>
          <a:bodyPr vert="horz" wrap="square" lIns="0" tIns="38735" rIns="0" bIns="0" rtlCol="0">
            <a:spAutoFit/>
          </a:bodyPr>
          <a:lstStyle/>
          <a:p>
            <a:pPr marL="393700" marR="55880" indent="-342900">
              <a:lnSpc>
                <a:spcPct val="92900"/>
              </a:lnSpc>
              <a:spcBef>
                <a:spcPts val="305"/>
              </a:spcBef>
              <a:buChar char="•"/>
              <a:tabLst>
                <a:tab pos="393065" algn="l"/>
                <a:tab pos="393700" algn="l"/>
              </a:tabLst>
            </a:pPr>
            <a:r>
              <a:rPr sz="2400" spc="-5" dirty="0">
                <a:latin typeface="Arial"/>
                <a:cs typeface="Arial"/>
              </a:rPr>
              <a:t>Key features of photosynthesis was </a:t>
            </a:r>
            <a:r>
              <a:rPr sz="2400" dirty="0">
                <a:latin typeface="Arial"/>
                <a:cs typeface="Arial"/>
              </a:rPr>
              <a:t>first </a:t>
            </a:r>
            <a:r>
              <a:rPr sz="2400" spc="-10" dirty="0">
                <a:latin typeface="Arial"/>
                <a:cs typeface="Arial"/>
              </a:rPr>
              <a:t>explained </a:t>
            </a:r>
            <a:r>
              <a:rPr sz="2400" spc="-5" dirty="0">
                <a:latin typeface="Arial"/>
                <a:cs typeface="Arial"/>
              </a:rPr>
              <a:t>in  </a:t>
            </a:r>
            <a:r>
              <a:rPr sz="2400" spc="-10" dirty="0">
                <a:latin typeface="Arial"/>
                <a:cs typeface="Arial"/>
              </a:rPr>
              <a:t>nineteenth </a:t>
            </a:r>
            <a:r>
              <a:rPr sz="2400" spc="-5" dirty="0">
                <a:latin typeface="Arial"/>
                <a:cs typeface="Arial"/>
              </a:rPr>
              <a:t>century </a:t>
            </a:r>
            <a:r>
              <a:rPr sz="2400" dirty="0">
                <a:latin typeface="Arial"/>
                <a:cs typeface="Arial"/>
              </a:rPr>
              <a:t>&amp; </a:t>
            </a:r>
            <a:r>
              <a:rPr sz="2400" spc="-5" dirty="0">
                <a:latin typeface="Arial"/>
                <a:cs typeface="Arial"/>
              </a:rPr>
              <a:t>that </a:t>
            </a:r>
            <a:r>
              <a:rPr sz="2400" spc="-10" dirty="0">
                <a:latin typeface="Arial"/>
                <a:cs typeface="Arial"/>
              </a:rPr>
              <a:t>plants </a:t>
            </a:r>
            <a:r>
              <a:rPr sz="2400" spc="-5" dirty="0">
                <a:latin typeface="Arial"/>
                <a:cs typeface="Arial"/>
              </a:rPr>
              <a:t>could use </a:t>
            </a:r>
            <a:r>
              <a:rPr sz="2400" spc="-10" dirty="0">
                <a:latin typeface="Arial"/>
                <a:cs typeface="Arial"/>
              </a:rPr>
              <a:t>light </a:t>
            </a:r>
            <a:r>
              <a:rPr sz="2400" spc="-5" dirty="0">
                <a:latin typeface="Arial"/>
                <a:cs typeface="Arial"/>
              </a:rPr>
              <a:t>energy </a:t>
            </a:r>
            <a:r>
              <a:rPr sz="2400" dirty="0">
                <a:latin typeface="Arial"/>
                <a:cs typeface="Arial"/>
              </a:rPr>
              <a:t>to  make </a:t>
            </a:r>
            <a:r>
              <a:rPr sz="2400" spc="-5" dirty="0">
                <a:latin typeface="Arial"/>
                <a:cs typeface="Arial"/>
              </a:rPr>
              <a:t>carbohydrates </a:t>
            </a:r>
            <a:r>
              <a:rPr sz="2400" dirty="0">
                <a:latin typeface="Arial"/>
                <a:cs typeface="Arial"/>
              </a:rPr>
              <a:t>from </a:t>
            </a:r>
            <a:r>
              <a:rPr sz="2400" spc="-105" dirty="0">
                <a:latin typeface="Arial"/>
                <a:cs typeface="Arial"/>
              </a:rPr>
              <a:t>CO</a:t>
            </a:r>
            <a:r>
              <a:rPr sz="2100" spc="-157" baseline="-23809" dirty="0">
                <a:latin typeface="Arial"/>
                <a:cs typeface="Arial"/>
              </a:rPr>
              <a:t>2 </a:t>
            </a:r>
            <a:r>
              <a:rPr sz="2400" spc="-5" dirty="0">
                <a:latin typeface="Arial"/>
                <a:cs typeface="Arial"/>
              </a:rPr>
              <a:t>and</a:t>
            </a:r>
            <a:r>
              <a:rPr sz="2400" spc="100" dirty="0">
                <a:latin typeface="Arial"/>
                <a:cs typeface="Arial"/>
              </a:rPr>
              <a:t> </a:t>
            </a:r>
            <a:r>
              <a:rPr sz="2400" spc="-5" dirty="0">
                <a:latin typeface="Arial"/>
                <a:cs typeface="Arial"/>
              </a:rPr>
              <a:t>water.</a:t>
            </a:r>
            <a:endParaRPr sz="2400">
              <a:latin typeface="Arial"/>
              <a:cs typeface="Arial"/>
            </a:endParaRPr>
          </a:p>
          <a:p>
            <a:pPr marL="393700" marR="191135" indent="-342900" algn="just">
              <a:lnSpc>
                <a:spcPct val="92900"/>
              </a:lnSpc>
              <a:spcBef>
                <a:spcPts val="980"/>
              </a:spcBef>
              <a:buChar char="•"/>
              <a:tabLst>
                <a:tab pos="393700" algn="l"/>
              </a:tabLst>
            </a:pPr>
            <a:r>
              <a:rPr sz="2400" dirty="0">
                <a:latin typeface="Arial"/>
                <a:cs typeface="Arial"/>
              </a:rPr>
              <a:t>The </a:t>
            </a:r>
            <a:r>
              <a:rPr sz="2400" spc="-5" dirty="0">
                <a:latin typeface="Arial"/>
                <a:cs typeface="Arial"/>
              </a:rPr>
              <a:t>empirical </a:t>
            </a:r>
            <a:r>
              <a:rPr sz="2400" spc="-10" dirty="0">
                <a:latin typeface="Arial"/>
                <a:cs typeface="Arial"/>
              </a:rPr>
              <a:t>equation </a:t>
            </a:r>
            <a:r>
              <a:rPr sz="2400" spc="-5" dirty="0">
                <a:latin typeface="Arial"/>
                <a:cs typeface="Arial"/>
              </a:rPr>
              <a:t>representing </a:t>
            </a:r>
            <a:r>
              <a:rPr sz="2400" dirty="0">
                <a:latin typeface="Arial"/>
                <a:cs typeface="Arial"/>
              </a:rPr>
              <a:t>the </a:t>
            </a:r>
            <a:r>
              <a:rPr sz="2400" spc="-5" dirty="0">
                <a:latin typeface="Arial"/>
                <a:cs typeface="Arial"/>
              </a:rPr>
              <a:t>total process of  photosynthesis for </a:t>
            </a:r>
            <a:r>
              <a:rPr sz="2400" spc="-10" dirty="0">
                <a:latin typeface="Arial"/>
                <a:cs typeface="Arial"/>
              </a:rPr>
              <a:t>oxygen evolving </a:t>
            </a:r>
            <a:r>
              <a:rPr sz="2400" spc="-5" dirty="0">
                <a:latin typeface="Arial"/>
                <a:cs typeface="Arial"/>
              </a:rPr>
              <a:t>organisms was then  understood</a:t>
            </a:r>
            <a:r>
              <a:rPr sz="2400" spc="-10" dirty="0">
                <a:latin typeface="Arial"/>
                <a:cs typeface="Arial"/>
              </a:rPr>
              <a:t> </a:t>
            </a:r>
            <a:r>
              <a:rPr sz="2400" spc="-5" dirty="0">
                <a:latin typeface="Arial"/>
                <a:cs typeface="Arial"/>
              </a:rPr>
              <a:t>as:</a:t>
            </a:r>
            <a:endParaRPr sz="2400">
              <a:latin typeface="Arial"/>
              <a:cs typeface="Arial"/>
            </a:endParaRPr>
          </a:p>
        </p:txBody>
      </p:sp>
      <p:sp>
        <p:nvSpPr>
          <p:cNvPr id="3" name="object 3"/>
          <p:cNvSpPr txBox="1"/>
          <p:nvPr/>
        </p:nvSpPr>
        <p:spPr>
          <a:xfrm>
            <a:off x="535940" y="443992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4" name="object 4"/>
          <p:cNvSpPr txBox="1"/>
          <p:nvPr/>
        </p:nvSpPr>
        <p:spPr>
          <a:xfrm>
            <a:off x="853439" y="4417059"/>
            <a:ext cx="572135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where </a:t>
            </a:r>
            <a:r>
              <a:rPr sz="2400" spc="-55" dirty="0">
                <a:latin typeface="Arial"/>
                <a:cs typeface="Arial"/>
              </a:rPr>
              <a:t>[CH</a:t>
            </a:r>
            <a:r>
              <a:rPr sz="2100" spc="-82" baseline="-23809" dirty="0">
                <a:latin typeface="Arial"/>
                <a:cs typeface="Arial"/>
              </a:rPr>
              <a:t>2</a:t>
            </a:r>
            <a:r>
              <a:rPr sz="2400" spc="-55" dirty="0">
                <a:latin typeface="Arial"/>
                <a:cs typeface="Arial"/>
              </a:rPr>
              <a:t>O] </a:t>
            </a:r>
            <a:r>
              <a:rPr sz="2400" spc="-5" dirty="0">
                <a:latin typeface="Arial"/>
                <a:cs typeface="Arial"/>
              </a:rPr>
              <a:t>represented </a:t>
            </a:r>
            <a:r>
              <a:rPr sz="2400" dirty="0">
                <a:latin typeface="Arial"/>
                <a:cs typeface="Arial"/>
              </a:rPr>
              <a:t>a</a:t>
            </a:r>
            <a:r>
              <a:rPr sz="2400" spc="10" dirty="0">
                <a:latin typeface="Arial"/>
                <a:cs typeface="Arial"/>
              </a:rPr>
              <a:t> </a:t>
            </a:r>
            <a:r>
              <a:rPr sz="2400" spc="-5" dirty="0">
                <a:latin typeface="Arial"/>
                <a:cs typeface="Arial"/>
              </a:rPr>
              <a:t>carbohydrate</a:t>
            </a:r>
            <a:endParaRPr sz="2400">
              <a:latin typeface="Arial"/>
              <a:cs typeface="Arial"/>
            </a:endParaRPr>
          </a:p>
        </p:txBody>
      </p:sp>
      <p:sp>
        <p:nvSpPr>
          <p:cNvPr id="5" name="object 5"/>
          <p:cNvSpPr/>
          <p:nvPr/>
        </p:nvSpPr>
        <p:spPr>
          <a:xfrm>
            <a:off x="2411729" y="3789679"/>
            <a:ext cx="4248150" cy="71881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948</TotalTime>
  <Words>2696</Words>
  <Application>Microsoft Office PowerPoint</Application>
  <PresentationFormat>On-screen Show (4:3)</PresentationFormat>
  <Paragraphs>321</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Photosynthesis in  Higher plants</vt:lpstr>
      <vt:lpstr>Slide 2</vt:lpstr>
      <vt:lpstr>Introduction</vt:lpstr>
      <vt:lpstr>Early Experiments</vt:lpstr>
      <vt:lpstr>Slide 5</vt:lpstr>
      <vt:lpstr>Slide 6</vt:lpstr>
      <vt:lpstr>Slide 7</vt:lpstr>
      <vt:lpstr>Slide 8</vt:lpstr>
      <vt:lpstr>Slide 9</vt:lpstr>
      <vt:lpstr>Slide 10</vt:lpstr>
      <vt:lpstr>Site of Photosynthesis</vt:lpstr>
      <vt:lpstr>Slide 12</vt:lpstr>
      <vt:lpstr>Slide 13</vt:lpstr>
      <vt:lpstr>Pigments involved in Photosynthesis</vt:lpstr>
      <vt:lpstr>What is Light reaction?</vt:lpstr>
      <vt:lpstr>Slide 16</vt:lpstr>
      <vt:lpstr>Slide 17</vt:lpstr>
      <vt:lpstr>Process of Photosynthesis</vt:lpstr>
      <vt:lpstr>Slide 19</vt:lpstr>
      <vt:lpstr>Slide 20</vt:lpstr>
      <vt:lpstr>Slide 21</vt:lpstr>
      <vt:lpstr>Slide 22</vt:lpstr>
      <vt:lpstr>Slide 23</vt:lpstr>
      <vt:lpstr>Slide 24</vt:lpstr>
      <vt:lpstr>Slide 25</vt:lpstr>
      <vt:lpstr>Slide 26</vt:lpstr>
      <vt:lpstr>Slide 27</vt:lpstr>
      <vt:lpstr>Slide 28</vt:lpstr>
      <vt:lpstr>Splitting of Water</vt:lpstr>
      <vt:lpstr>Photophosphorylation</vt:lpstr>
      <vt:lpstr>Slide 31</vt:lpstr>
      <vt:lpstr>Slide 32</vt:lpstr>
      <vt:lpstr>Slide 33</vt:lpstr>
      <vt:lpstr>Chemiosmotic Hypothesis</vt:lpstr>
      <vt:lpstr>Slide 35</vt:lpstr>
      <vt:lpstr>Slide 36</vt:lpstr>
      <vt:lpstr>Slide 37</vt:lpstr>
      <vt:lpstr>Slide 38</vt:lpstr>
      <vt:lpstr>How ATP &amp; NADPH is used?</vt:lpstr>
      <vt:lpstr>Slide 40</vt:lpstr>
      <vt:lpstr>Slide 41</vt:lpstr>
      <vt:lpstr>Slide 42</vt:lpstr>
      <vt:lpstr>Dark Reaction of Photosynthesis</vt:lpstr>
      <vt:lpstr>Slide 44</vt:lpstr>
      <vt:lpstr>Slide 45</vt:lpstr>
      <vt:lpstr>Slide 46</vt:lpstr>
      <vt:lpstr>Slide 47</vt:lpstr>
      <vt:lpstr>Slide 48</vt:lpstr>
      <vt:lpstr>Slide 49</vt:lpstr>
      <vt:lpstr>Slide 50</vt:lpstr>
      <vt:lpstr>Slide 51</vt:lpstr>
      <vt:lpstr>Slide 52</vt:lpstr>
      <vt:lpstr>The C4 pathway</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Factors affecting Photosynthesis</vt:lpstr>
      <vt:lpstr>Slide 68</vt:lpstr>
      <vt:lpstr>Slide 69</vt:lpstr>
      <vt:lpstr>Slide 70</vt:lpstr>
      <vt:lpstr>Slide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Photosynthesis in  Higher plants</dc:title>
  <cp:lastModifiedBy>ssgj</cp:lastModifiedBy>
  <cp:revision>20</cp:revision>
  <dcterms:created xsi:type="dcterms:W3CDTF">2020-09-26T04:03:22Z</dcterms:created>
  <dcterms:modified xsi:type="dcterms:W3CDTF">2020-10-06T04:31:13Z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2015-01-06T00:00:00Z</vt:filetime>
  </property>
  <property fmtid="{D5CDD505-2E9C-101B-9397-08002B2CF9AE}" pid="3" name="Creator">
    <vt:lpwstr>pdftk 1.44 - www.pdftk.com</vt:lpwstr>
  </property>
  <property fmtid="{D5CDD505-2E9C-101B-9397-08002B2CF9AE}" pid="4" name="LastSaved">
    <vt:filetime>2020-09-26T00:00:00Z</vt:filetime>
  </property>
</Properties>
</file>